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F4A85A-EAA2-432B-AE6F-401D692EFFD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644E65-628C-47DB-9470-6D99E19F5D50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3669A-21B6-4660-A930-DD4EB5D39CF7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60B8E89-A3C3-4192-A99D-EA3AC4E9256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E73CC-D00B-47B1-B032-E7FCEBFC337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D66C5-4449-4681-90EE-BB7902E1631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78068-457C-4EF6-B276-560205877CE9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4DE41-FF6D-42FB-BFE4-FD6813438157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CA0B63-6DF5-4965-AD36-E02C5FC33910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FB2C50B-85D1-4B28-B2EE-B5A86AF86C24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0BA9FF-1D87-4A31-A477-45864AD9390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091D36-A7EE-40EA-92F3-68A63982F6C9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munkalap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hu-HU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736725"/>
            <a:ext cx="8569325" cy="192087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/>
              <a:t>Az elvándorlás gazdasági okai és következményei az utolsó 200 évben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5734050"/>
            <a:ext cx="33480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i="1"/>
              <a:t>Dr. Kaposi Zoltán DSc.</a:t>
            </a:r>
          </a:p>
          <a:p>
            <a:pPr>
              <a:spcBef>
                <a:spcPct val="50000"/>
              </a:spcBef>
            </a:pPr>
            <a:r>
              <a:rPr lang="hu-HU" i="1"/>
              <a:t>egyetemi tanár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4313" y="1600200"/>
            <a:ext cx="8715375" cy="4525963"/>
          </a:xfrm>
        </p:spPr>
        <p:txBody>
          <a:bodyPr>
            <a:normAutofit lnSpcReduction="10000"/>
          </a:bodyPr>
          <a:lstStyle/>
          <a:p>
            <a:r>
              <a:rPr lang="hu-HU" sz="2400" smtClean="0"/>
              <a:t>Egyes szakmákban hosszú távon jelentős szakemberhiány (orvosok, autóipari dolgozók, informatikusok, mérnökök) </a:t>
            </a:r>
          </a:p>
          <a:p>
            <a:r>
              <a:rPr lang="hu-HU" sz="2400" smtClean="0"/>
              <a:t>Külső munkaerőimport szükségessége (Lo.: ukrán idénymunkások; Szlo.: autógyárakban keletiek stb.)</a:t>
            </a:r>
          </a:p>
          <a:p>
            <a:r>
              <a:rPr lang="hu-HU" sz="2400" smtClean="0"/>
              <a:t>A kibocsátó országokban munkaerőhiány; helybetöltés alacsony képzettségűekkel, bérszint csökkenése, versenyhátrányok</a:t>
            </a:r>
          </a:p>
          <a:p>
            <a:r>
              <a:rPr lang="hu-HU" sz="2400" smtClean="0"/>
              <a:t>Az állami oktatási kiadások „részben feleslegesek” </a:t>
            </a:r>
          </a:p>
          <a:p>
            <a:r>
              <a:rPr lang="hu-HU" sz="2400" smtClean="0"/>
              <a:t>Társadalmi hatások (válások, csonka családok, gyereknevelés nehézségei, rokonsági kapcsolatok lazulása)</a:t>
            </a:r>
          </a:p>
          <a:p>
            <a:r>
              <a:rPr lang="hu-HU" sz="2400" smtClean="0"/>
              <a:t>Hazatelepülési programok létrehozása (MTA); fiatal tudósjelöltek elvándorlásának befolyásolása 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u-HU" dirty="0" smtClean="0"/>
              <a:t>Az elvándorlás következményei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hu-HU" sz="2800" smtClean="0"/>
              <a:t>Az iparosodás előtti társadalmaknak is volt jelentős földrajzi mobilitás</a:t>
            </a:r>
          </a:p>
          <a:p>
            <a:pPr eaLnBrk="1" hangingPunct="1">
              <a:lnSpc>
                <a:spcPct val="80000"/>
              </a:lnSpc>
            </a:pPr>
            <a:r>
              <a:rPr lang="hu-HU" sz="2800" smtClean="0"/>
              <a:t>1740 után: gyorsuló népességnövekedés</a:t>
            </a:r>
          </a:p>
          <a:p>
            <a:pPr eaLnBrk="1" hangingPunct="1">
              <a:lnSpc>
                <a:spcPct val="80000"/>
              </a:lnSpc>
            </a:pPr>
            <a:r>
              <a:rPr lang="hu-HU" sz="2800" smtClean="0"/>
              <a:t>Következményei: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- a népesség eloszlásának változása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- az állami gazdaságpolitika átalakulása, új állami feladatok megjelenése (öregek, szegények, oktatás, egészségügy)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- gyors urbanizáció, kis és nagyvárosok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- mg-i és ipari termékek iránti igények növekedése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- a közgazdaságtudomány megjelenése, a termelékenység növelésnek szükségessége (Smith, Malthus, Ricardo</a:t>
            </a:r>
            <a:r>
              <a:rPr lang="hu-HU" sz="2400" smtClean="0"/>
              <a:t>)</a:t>
            </a:r>
          </a:p>
        </p:txBody>
      </p:sp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sz="3600" smtClean="0"/>
              <a:t>A modernizáció és a demográfiai átmenet</a:t>
            </a:r>
            <a:r>
              <a:rPr lang="hu-HU" sz="3600" smtClean="0">
                <a:latin typeface="Arial" charset="0"/>
              </a:rPr>
              <a:t> </a:t>
            </a:r>
            <a:endParaRPr lang="hu-H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836613"/>
            <a:ext cx="91090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3200" b="1"/>
              <a:t>A világ népességének növekedése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6513" y="785813"/>
          <a:ext cx="9144000" cy="5019675"/>
        </p:xfrm>
        <a:graphic>
          <a:graphicData uri="http://schemas.openxmlformats.org/presentationml/2006/ole">
            <p:oleObj spid="_x0000_s1026" name="Chart" r:id="rId3" imgW="4667369" imgH="240995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713787" cy="49974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400" smtClean="0">
                <a:cs typeface="Times New Roman" pitchFamily="18" charset="0"/>
              </a:rPr>
              <a:t>18. sz.: jelentős tömegű vándorlás; szervezett és spontán betelepedés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400" smtClean="0">
                <a:cs typeface="Times New Roman" pitchFamily="18" charset="0"/>
              </a:rPr>
              <a:t>1. Befelé irányuló mobilitás; nemzetiségi beáramlás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400" smtClean="0"/>
              <a:t>-  S</a:t>
            </a:r>
            <a:r>
              <a:rPr lang="hu-HU" sz="2400" smtClean="0">
                <a:cs typeface="Times New Roman" pitchFamily="18" charset="0"/>
              </a:rPr>
              <a:t>okféle munkakultúra került egymás mellé  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hu-HU" sz="2400" smtClean="0">
                <a:cs typeface="Times New Roman" pitchFamily="18" charset="0"/>
              </a:rPr>
              <a:t>A gazdaság munkaerőbázisa szélesedett, új szakmák, mesterségek megjelenése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hu-HU" sz="2400" smtClean="0"/>
              <a:t>Nyugati gazdasági szakirodalom terjedése (A. Thaer)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400" smtClean="0">
                <a:cs typeface="Times New Roman" pitchFamily="18" charset="0"/>
              </a:rPr>
              <a:t>2. Kifelé irányuló mobilitás: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400" smtClean="0">
                <a:cs typeface="Times New Roman" pitchFamily="18" charset="0"/>
              </a:rPr>
              <a:t> - Iparosok vándorlása, információszerzés, szakmatanulás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400" smtClean="0">
                <a:cs typeface="Times New Roman" pitchFamily="18" charset="0"/>
              </a:rPr>
              <a:t> - Arisztokrata utazók, a polgárosodás mintáinak közvetítése; nyugati életmód átvétele, adaptálása (végletek: Batthyány Gusztáv és Széchenyi István)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400" smtClean="0">
                <a:cs typeface="Times New Roman" pitchFamily="18" charset="0"/>
              </a:rPr>
              <a:t> - Értelmiségképzés: német egyetemek szerepe; hazatérés, hasznosítás</a:t>
            </a:r>
          </a:p>
        </p:txBody>
      </p:sp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z="4000" smtClean="0"/>
              <a:t>Migrációs folyamatok Magyarországon (1700-1850)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600200"/>
            <a:ext cx="8572500" cy="50434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Mo. főleg befogadó ország volt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  1. Osztrák és német iparos és kereskedő réteg beköltözése (német munkakultúra; takarékos életmód; felhalmozás; beruházások; városirányítás, nyelv)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  2. Örmény, görög vállalkozók; keresk., pénzügyek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  3. Zsidó vállalkozók beköltözése: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  - Főleg 1840 után (Ny-ról: 40-50 00 fő; kezdetben csak keresk., pénzkölcsönzés; később ipar, szabadúszó értelmiségi pályák, oktatás, műszaki pályák)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  - Részleges betagolódás és asszimiláció; intoleráns fogadó közeg; antiszemitizmus; pogromok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800" smtClean="0"/>
              <a:t>    - Jelentős mobilitást képviselő csoport, kifelé, befelé   </a:t>
            </a:r>
          </a:p>
        </p:txBody>
      </p:sp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z="4000" smtClean="0"/>
              <a:t>Vállalkozók bevándorlása Magyarországra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00200"/>
            <a:ext cx="8713788" cy="5068888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u-HU" sz="2400" dirty="0" smtClean="0"/>
              <a:t>Több szintje van a folyamatnak: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dirty="0" smtClean="0"/>
              <a:t>   1. Német és francia ipari vállalkozók Anglia felé; közös vállalatok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dirty="0" smtClean="0"/>
              <a:t>   2. Ipari és </a:t>
            </a:r>
            <a:r>
              <a:rPr lang="hu-HU" sz="2400" dirty="0" err="1" smtClean="0"/>
              <a:t>keresk-i</a:t>
            </a:r>
            <a:r>
              <a:rPr lang="hu-HU" sz="2400" dirty="0" smtClean="0"/>
              <a:t> értelmiség az USA felé (tömegek, írek stb.)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dirty="0" smtClean="0"/>
              <a:t>   3. KE: Németország a nagy egyetemeivel vonzó célpont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dirty="0" smtClean="0"/>
              <a:t>   4. Fordított irány: német, svájci és osztrák vállalkozók és szakmunkások </a:t>
            </a:r>
            <a:r>
              <a:rPr lang="hu-HU" sz="2400" dirty="0" err="1" smtClean="0"/>
              <a:t>Mo</a:t>
            </a:r>
            <a:r>
              <a:rPr lang="hu-HU" sz="2400" dirty="0" smtClean="0"/>
              <a:t>. felé áramlása; Budapest mint tudományos központ kialakulása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dirty="0" smtClean="0"/>
              <a:t>   5. OMM: </a:t>
            </a:r>
            <a:r>
              <a:rPr lang="hu-HU" sz="2400" dirty="0" smtClean="0"/>
              <a:t>multikulturális </a:t>
            </a:r>
            <a:r>
              <a:rPr lang="hu-HU" sz="2400" dirty="0" smtClean="0"/>
              <a:t>rendszer; közös vállalatok munkaerő-szükséglete; közös piac; egyetemi oktatás 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dirty="0" smtClean="0"/>
              <a:t>   6. 1930-as évek: zsidóüldözés,  Közép-Európából az USA felé (természettudományok; művészet, bölcsészet stb.)</a:t>
            </a:r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4313" y="274638"/>
            <a:ext cx="871537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sz="4000" smtClean="0"/>
              <a:t>A kvalifikált munkaerő-vándorlás </a:t>
            </a:r>
            <a:br>
              <a:rPr lang="hu-HU" sz="4000" smtClean="0"/>
            </a:br>
            <a:r>
              <a:rPr lang="hu-HU" sz="4000" smtClean="0"/>
              <a:t>1850-1945 között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hu-HU" sz="2800" smtClean="0"/>
              <a:t>Globálisan már 1914, de főleg 1945 után csillapodott a kivándorlási kedv, szabályozottá vált a befogadás</a:t>
            </a:r>
          </a:p>
          <a:p>
            <a:pPr eaLnBrk="1" hangingPunct="1"/>
            <a:r>
              <a:rPr lang="hu-HU" sz="2800" smtClean="0"/>
              <a:t>Mo.: 1945 után új hatalmi és politikai modell; a régi elit menekülése </a:t>
            </a:r>
          </a:p>
          <a:p>
            <a:pPr eaLnBrk="1" hangingPunct="1"/>
            <a:r>
              <a:rPr lang="hu-HU" sz="2800" smtClean="0"/>
              <a:t>Köv: néhány ágazat leépülése, szakképzett munkaerő hiánya, gazdasági téren a szakemberpótlás nehézkessége</a:t>
            </a:r>
          </a:p>
          <a:p>
            <a:pPr eaLnBrk="1" hangingPunct="1"/>
            <a:r>
              <a:rPr lang="hu-HU" sz="2800" smtClean="0"/>
              <a:t>1956-ban a trad. rétegek nagy számban távoztak; a polgári életeszmény fenntartása kérdésessé vált</a:t>
            </a:r>
          </a:p>
          <a:p>
            <a:pPr eaLnBrk="1" hangingPunct="1"/>
            <a:r>
              <a:rPr lang="hu-HU" sz="2800" smtClean="0"/>
              <a:t>1972 után: az ellenzéki (reform)értelmiség távozása</a:t>
            </a:r>
          </a:p>
          <a:p>
            <a:pPr eaLnBrk="1" hangingPunct="1"/>
            <a:r>
              <a:rPr lang="hu-HU" sz="2800" smtClean="0"/>
              <a:t>1980-as években: szakmai alapú vándorlás nyugat felé.</a:t>
            </a:r>
            <a:endParaRPr lang="hu-HU" smtClean="0"/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z="4000" smtClean="0"/>
              <a:t>Elvándorlási hullámok Magyarországról (1945-90)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600200"/>
            <a:ext cx="8572500" cy="490061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hu-HU" sz="2400" smtClean="0"/>
              <a:t>1990 után: piacgazdaság; új életideálok; egyéni karrierlehetőségek; nyelvtudás; EU munkaerőpiacának nyitása.</a:t>
            </a:r>
          </a:p>
          <a:p>
            <a:pPr eaLnBrk="1" hangingPunct="1"/>
            <a:r>
              <a:rPr lang="hu-HU" sz="2400" smtClean="0"/>
              <a:t>Felgyorsult a nemzetközi és hazai elvándorlás; 2004-2007 között éves szinten 324 ezer lengyel, 202 ezer szlovák, 82 ezer bolgár, 27 ezer magyar keresett munkát külföldön.</a:t>
            </a:r>
          </a:p>
          <a:p>
            <a:pPr eaLnBrk="1" hangingPunct="1"/>
            <a:r>
              <a:rPr lang="hu-HU" sz="2400" smtClean="0"/>
              <a:t>Gazdasági okok: jobb fizetés és megélhetés;  minőségi munkakörülmények ; megbecsültség; gyerektanítás lehetősége; külső rokonsági szálak felélesztése; tanulás. </a:t>
            </a:r>
          </a:p>
          <a:p>
            <a:pPr eaLnBrk="1" hangingPunct="1"/>
            <a:r>
              <a:rPr lang="hu-HU" sz="2400" smtClean="0"/>
              <a:t>Kényszerítő hazai helyzet hatásai (munkanélküliség; etnikai konfliktusok; fiatalkori kalandok stb.).</a:t>
            </a:r>
          </a:p>
          <a:p>
            <a:pPr eaLnBrk="1" hangingPunct="1"/>
            <a:r>
              <a:rPr lang="hu-HU" sz="2400" smtClean="0"/>
              <a:t>Kiszélesedett a szakmakör; szakmanélküliek is nagy tömegben mennek nyugatra.</a:t>
            </a:r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sz="4000" dirty="0" smtClean="0"/>
              <a:t>Munkaerő-mobilitás a rendszerváltás utáni időkben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138</TotalTime>
  <Words>685</Words>
  <Application>Microsoft Office PowerPoint</Application>
  <PresentationFormat>Diavetítés a képernyőre (4:3 oldalarány)</PresentationFormat>
  <Paragraphs>59</Paragraphs>
  <Slides>10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2" baseType="lpstr">
      <vt:lpstr>Papír</vt:lpstr>
      <vt:lpstr>Chart</vt:lpstr>
      <vt:lpstr>Az elvándorlás gazdasági okai és következményei az utolsó 200 évben</vt:lpstr>
      <vt:lpstr>A modernizáció és a demográfiai átmenet </vt:lpstr>
      <vt:lpstr>3. dia</vt:lpstr>
      <vt:lpstr>4. dia</vt:lpstr>
      <vt:lpstr>Migrációs folyamatok Magyarországon (1700-1850)</vt:lpstr>
      <vt:lpstr>Vállalkozók bevándorlása Magyarországra</vt:lpstr>
      <vt:lpstr>A kvalifikált munkaerő-vándorlás  1850-1945 között</vt:lpstr>
      <vt:lpstr>Elvándorlási hullámok Magyarországról (1945-90)</vt:lpstr>
      <vt:lpstr>Munkaerő-mobilitás a rendszerváltás utáni időkben</vt:lpstr>
      <vt:lpstr>Az elvándorlás következményei</vt:lpstr>
    </vt:vector>
  </TitlesOfParts>
  <Company>nincs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elvándorlás gazdasági okai és következményei az utolsó 200 évben</dc:title>
  <dc:creator>Zoltán</dc:creator>
  <cp:lastModifiedBy>Zoltán</cp:lastModifiedBy>
  <cp:revision>47</cp:revision>
  <dcterms:created xsi:type="dcterms:W3CDTF">2010-11-23T16:29:44Z</dcterms:created>
  <dcterms:modified xsi:type="dcterms:W3CDTF">2010-11-25T06:57:27Z</dcterms:modified>
</cp:coreProperties>
</file>