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5" r:id="rId2"/>
    <p:sldId id="259" r:id="rId3"/>
    <p:sldId id="264" r:id="rId4"/>
    <p:sldId id="266" r:id="rId5"/>
    <p:sldId id="267" r:id="rId6"/>
    <p:sldId id="268" r:id="rId7"/>
    <p:sldId id="260" r:id="rId8"/>
    <p:sldId id="269" r:id="rId9"/>
    <p:sldId id="270" r:id="rId10"/>
    <p:sldId id="271" r:id="rId11"/>
    <p:sldId id="261" r:id="rId12"/>
    <p:sldId id="262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271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Zoli\EKF-&#193;bra2(T&#201;T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4"/>
  <c:chart>
    <c:autoTitleDeleted val="1"/>
    <c:plotArea>
      <c:layout>
        <c:manualLayout>
          <c:layoutTarget val="inner"/>
          <c:xMode val="edge"/>
          <c:yMode val="edge"/>
          <c:x val="2.6715188364330001E-2"/>
          <c:y val="1.6391381653386371E-3"/>
          <c:w val="0.94656952034001218"/>
          <c:h val="0.7995758196721312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40%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Munka1!$A$7:$A$10</c:f>
              <c:strCache>
                <c:ptCount val="4"/>
                <c:pt idx="0">
                  <c:v>település környezete</c:v>
                </c:pt>
                <c:pt idx="1">
                  <c:v>gazdasági körülmények</c:v>
                </c:pt>
                <c:pt idx="2">
                  <c:v>település szolgáltatásai</c:v>
                </c:pt>
                <c:pt idx="3">
                  <c:v>családi okok</c:v>
                </c:pt>
              </c:strCache>
            </c:strRef>
          </c:cat>
          <c:val>
            <c:numRef>
              <c:f>Munka1!$B$7:$B$10</c:f>
              <c:numCache>
                <c:formatCode>0.0%</c:formatCode>
                <c:ptCount val="4"/>
                <c:pt idx="0">
                  <c:v>0.45</c:v>
                </c:pt>
                <c:pt idx="1">
                  <c:v>0.4</c:v>
                </c:pt>
                <c:pt idx="2">
                  <c:v>0.31000000000000005</c:v>
                </c:pt>
                <c:pt idx="3">
                  <c:v>0.12000000000000001</c:v>
                </c:pt>
              </c:numCache>
            </c:numRef>
          </c:val>
        </c:ser>
        <c:dLbls>
          <c:showVal val="1"/>
        </c:dLbls>
        <c:axId val="70082560"/>
        <c:axId val="70086016"/>
      </c:barChart>
      <c:catAx>
        <c:axId val="700825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hu-HU"/>
          </a:p>
        </c:txPr>
        <c:crossAx val="70086016"/>
        <c:crosses val="autoZero"/>
        <c:auto val="1"/>
        <c:lblAlgn val="ctr"/>
        <c:lblOffset val="100"/>
      </c:catAx>
      <c:valAx>
        <c:axId val="70086016"/>
        <c:scaling>
          <c:orientation val="minMax"/>
        </c:scaling>
        <c:delete val="1"/>
        <c:axPos val="l"/>
        <c:numFmt formatCode="0.0%" sourceLinked="1"/>
        <c:tickLblPos val="none"/>
        <c:crossAx val="700825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C8F63-88C9-490C-B889-8EC7DCC2BA39}" type="datetimeFigureOut">
              <a:rPr lang="hu-HU" smtClean="0"/>
              <a:pPr/>
              <a:t>2010.11.25.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32F5F-026B-4844-9706-70CC5572F86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60E7B-D7E0-45AC-913A-7CB99358EE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C31D-C8C3-44E4-B974-E1372AEB094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5EDED-9810-463B-AACE-E5D8322CE4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92E94-75ED-42D0-839C-D48467E7832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8BEC-EB81-4515-A6D5-D86B24B5F2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4C668-A762-485A-9536-EF46D072C5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2A51C-0436-4A98-A3C6-588C5DBE733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9702-6B5B-4363-A71E-1328256A1E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3DBA5-FB89-4D7F-AC1E-BAC6D44406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A2956-D778-410B-B186-F308D9E2B6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13DD6-4C03-486E-9B5E-AECA8517B4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7E85594-C856-45E0-A1F6-135DC303FC4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ctrTitle" idx="4294967295"/>
          </p:nvPr>
        </p:nvSpPr>
        <p:spPr>
          <a:xfrm>
            <a:off x="395536" y="1412776"/>
            <a:ext cx="8280920" cy="1296144"/>
          </a:xfrm>
        </p:spPr>
        <p:txBody>
          <a:bodyPr/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4000" b="1" dirty="0" smtClean="0"/>
              <a:t>A vonzó és versenyképes város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endParaRPr lang="hu-HU" b="1" dirty="0" smtClean="0"/>
          </a:p>
        </p:txBody>
      </p:sp>
      <p:sp>
        <p:nvSpPr>
          <p:cNvPr id="3075" name="Alcím 2"/>
          <p:cNvSpPr>
            <a:spLocks noGrp="1"/>
          </p:cNvSpPr>
          <p:nvPr>
            <p:ph type="subTitle" idx="4294967295"/>
          </p:nvPr>
        </p:nvSpPr>
        <p:spPr>
          <a:xfrm>
            <a:off x="4860032" y="4365104"/>
            <a:ext cx="3987378" cy="208823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sz="2400" b="1" dirty="0" smtClean="0"/>
              <a:t>dr. Koltai Zoltán</a:t>
            </a:r>
          </a:p>
          <a:p>
            <a:pPr marL="0" indent="0" eaLnBrk="1" hangingPunct="1">
              <a:buFontTx/>
              <a:buNone/>
            </a:pPr>
            <a:r>
              <a:rPr lang="hu-HU" sz="2400" b="1" dirty="0" smtClean="0"/>
              <a:t>Pécsi Tudományegyetem</a:t>
            </a:r>
          </a:p>
          <a:p>
            <a:pPr marL="0" indent="0" eaLnBrk="1" hangingPunct="1">
              <a:buFontTx/>
              <a:buNone/>
            </a:pPr>
            <a:r>
              <a:rPr lang="hu-HU" sz="2400" b="1" dirty="0" smtClean="0"/>
              <a:t>Felnőttképzési és Emberi Erőforrás Fejlesztési Kar </a:t>
            </a:r>
          </a:p>
        </p:txBody>
      </p:sp>
      <p:pic>
        <p:nvPicPr>
          <p:cNvPr id="6" name="Picture 2" descr="http://www.panzio-pecs.hu/wp-content/uploads/2009/07/kepek_pecs-szechenyi-ter_12390074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140968"/>
            <a:ext cx="3456384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Kapcsolatok szorossága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dirty="0" smtClean="0"/>
              <a:t>vonzerők és korcsoportok</a:t>
            </a:r>
          </a:p>
          <a:p>
            <a:r>
              <a:rPr lang="hu-HU" sz="2800" dirty="0" smtClean="0"/>
              <a:t>vonzerők és iskolai végzettség</a:t>
            </a:r>
          </a:p>
          <a:p>
            <a:r>
              <a:rPr lang="hu-HU" sz="2800" dirty="0" smtClean="0"/>
              <a:t>vonzerők és a lakóhely mérete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Magyarországi városok, mint lakóhelyek sorrendje a magyar lakosság megkérdezése alapján</a:t>
            </a:r>
            <a:r>
              <a:rPr lang="hu-HU" sz="2400" b="1" dirty="0" smtClean="0"/>
              <a:t> </a:t>
            </a:r>
            <a:endParaRPr lang="hu-HU" sz="2400" b="1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521247" cy="5220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Magyarországi városok, mint lakóhelyek sorrendje a dél-dunántúli régió lakosságának válaszai alapján</a:t>
            </a:r>
            <a:endParaRPr lang="hu-HU" sz="2800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1772817"/>
            <a:ext cx="10585176" cy="5220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Budapest lakóhelyi vonzerejének megítélése</a:t>
            </a:r>
            <a:endParaRPr lang="hu-HU" sz="3600" b="1" dirty="0"/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43999" cy="50131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Pécs lakóhelyi vonzerejének megítélése</a:t>
            </a:r>
            <a:endParaRPr lang="hu-HU" sz="3600" b="1" dirty="0"/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3999" cy="540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Sopron lakóhelyi vonzerejének megítélése</a:t>
            </a:r>
            <a:endParaRPr lang="hu-HU" sz="3600" b="1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68" t="1125" r="768" b="2249"/>
          <a:stretch>
            <a:fillRect/>
          </a:stretch>
        </p:blipFill>
        <p:spPr bwMode="auto">
          <a:xfrm>
            <a:off x="0" y="1844824"/>
            <a:ext cx="9144000" cy="50131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Lakóhelyváltozást magyarázó tényezők</a:t>
            </a:r>
            <a:endParaRPr lang="hu-HU" sz="36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684000" y="2276872"/>
          <a:ext cx="8460000" cy="43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A költözni szándékozók megoszlása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sz="2800" dirty="0" smtClean="0"/>
          </a:p>
          <a:p>
            <a:r>
              <a:rPr lang="hu-HU" sz="2800" dirty="0" smtClean="0"/>
              <a:t>korcsoportok</a:t>
            </a:r>
          </a:p>
          <a:p>
            <a:r>
              <a:rPr lang="hu-HU" sz="2800" dirty="0" smtClean="0"/>
              <a:t>iskolai végzettség</a:t>
            </a:r>
          </a:p>
          <a:p>
            <a:r>
              <a:rPr lang="hu-HU" sz="2800" dirty="0" smtClean="0"/>
              <a:t>lakóhely mérete</a:t>
            </a:r>
          </a:p>
          <a:p>
            <a:r>
              <a:rPr lang="hu-HU" sz="2800" dirty="0" smtClean="0"/>
              <a:t>regionális elhelyezkedés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Költözési hajlandóság előfordulása a magyarországi régiókban</a:t>
            </a:r>
            <a:endParaRPr lang="hu-HU" sz="3600" b="1" dirty="0"/>
          </a:p>
        </p:txBody>
      </p:sp>
      <p:pic>
        <p:nvPicPr>
          <p:cNvPr id="4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8092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Magyarországi városok, mint potenciális költözési helyszínek sorrendje</a:t>
            </a:r>
            <a:endParaRPr lang="hu-HU" sz="2800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460000" cy="42484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T</a:t>
            </a:r>
            <a:r>
              <a:rPr lang="hu-HU" sz="3600" b="1" dirty="0" smtClean="0"/>
              <a:t>émakörök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hu-HU" sz="2800" dirty="0" smtClean="0"/>
          </a:p>
          <a:p>
            <a:pPr marL="0" algn="just"/>
            <a:r>
              <a:rPr lang="hu-HU" sz="2800" dirty="0" smtClean="0"/>
              <a:t>A lakóhelyi vonzerők értékelése.</a:t>
            </a:r>
          </a:p>
          <a:p>
            <a:pPr marL="342000" algn="just"/>
            <a:r>
              <a:rPr lang="hu-HU" sz="2800" dirty="0" smtClean="0"/>
              <a:t>Országos és regionális versenyképességi sorrendek.</a:t>
            </a:r>
          </a:p>
          <a:p>
            <a:pPr marL="342000" algn="just"/>
            <a:r>
              <a:rPr lang="hu-HU" sz="2800" dirty="0" smtClean="0"/>
              <a:t>A lakóhely potenciális megváltoztatásának okai és területi jellegzetességei.</a:t>
            </a:r>
          </a:p>
          <a:p>
            <a:pPr marL="342000" algn="just"/>
            <a:r>
              <a:rPr lang="hu-HU" sz="2800" dirty="0" smtClean="0"/>
              <a:t>Magyarországi központok és a települések méretének szerepe a lakóhelyi preferenciákban. </a:t>
            </a:r>
            <a:endParaRPr lang="hu-HU" sz="2800" dirty="0" smtClean="0"/>
          </a:p>
          <a:p>
            <a:pPr marL="342000" algn="just"/>
            <a:endParaRPr lang="hu-HU" sz="2800" dirty="0" smtClean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Magyarországi központok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hu-HU" sz="2800" dirty="0" smtClean="0"/>
              <a:t>Dél – Alföldön Szegedet és Kecskemétet, </a:t>
            </a:r>
          </a:p>
          <a:p>
            <a:pPr marL="0" algn="just"/>
            <a:r>
              <a:rPr lang="hu-HU" sz="2800" dirty="0" smtClean="0"/>
              <a:t>Dél – Dunántúlon Pécset, </a:t>
            </a:r>
          </a:p>
          <a:p>
            <a:pPr marL="342000" algn="just"/>
            <a:r>
              <a:rPr lang="hu-HU" sz="2800" dirty="0" smtClean="0"/>
              <a:t>Észak – Alföldön Szolnokot, Nyíregyházát és Debrecent, </a:t>
            </a:r>
          </a:p>
          <a:p>
            <a:pPr marL="0" algn="just"/>
            <a:r>
              <a:rPr lang="hu-HU" sz="2800" dirty="0" smtClean="0"/>
              <a:t>Észak – Magyarországon Miskolcot, </a:t>
            </a:r>
          </a:p>
          <a:p>
            <a:pPr marL="342000" algn="just"/>
            <a:r>
              <a:rPr lang="hu-HU" sz="2800" dirty="0" smtClean="0"/>
              <a:t>Közép – Dunántúlon Székesfehérvárt és Veszprémet, </a:t>
            </a:r>
          </a:p>
          <a:p>
            <a:pPr marL="342000" algn="just"/>
            <a:r>
              <a:rPr lang="hu-HU" sz="2800" dirty="0" smtClean="0"/>
              <a:t>Nyugat – Dunántúlon Szombathelyet és Zalaegerszeget említették.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/>
              <a:t>A nagyvárosi életformát preferáló személyek mögöttes okainak megoszlása</a:t>
            </a:r>
            <a:endParaRPr lang="hu-HU" sz="3200" b="1" dirty="0"/>
          </a:p>
        </p:txBody>
      </p:sp>
      <p:pic>
        <p:nvPicPr>
          <p:cNvPr id="4" name="Picture 5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8064896" cy="43204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A nagyvárosi életformát elutasítók mögöttes okainak megoszlása</a:t>
            </a:r>
            <a:endParaRPr lang="hu-HU" sz="3600" b="1" dirty="0"/>
          </a:p>
        </p:txBody>
      </p:sp>
      <p:pic>
        <p:nvPicPr>
          <p:cNvPr id="4" name="Picture 6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7920880" cy="4343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hu-HU" sz="4000" dirty="0" smtClean="0"/>
          </a:p>
          <a:p>
            <a:pPr algn="ctr">
              <a:buNone/>
            </a:pPr>
            <a:endParaRPr lang="hu-HU" sz="4000" dirty="0" smtClean="0"/>
          </a:p>
          <a:p>
            <a:pPr algn="ctr">
              <a:buNone/>
            </a:pPr>
            <a:r>
              <a:rPr lang="hu-HU" sz="4000" b="1" dirty="0" smtClean="0"/>
              <a:t>Köszönöm a figyelmet!</a:t>
            </a:r>
          </a:p>
          <a:p>
            <a:pPr algn="ctr">
              <a:buNone/>
            </a:pPr>
            <a:r>
              <a:rPr lang="hu-HU" sz="4000" dirty="0" err="1" smtClean="0"/>
              <a:t>koltai.zoltan</a:t>
            </a:r>
            <a:r>
              <a:rPr lang="hu-HU" sz="4000" dirty="0" smtClean="0"/>
              <a:t>@</a:t>
            </a:r>
            <a:r>
              <a:rPr lang="hu-HU" sz="4000" dirty="0" err="1" smtClean="0"/>
              <a:t>feek.pte.hu</a:t>
            </a:r>
            <a:endParaRPr lang="hu-HU" sz="40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b="1" dirty="0" smtClean="0"/>
              <a:t/>
            </a:r>
            <a:br>
              <a:rPr lang="hu-HU" sz="4000" b="1" dirty="0" smtClean="0"/>
            </a:br>
            <a:r>
              <a:rPr lang="hu-HU" sz="3600" b="1" dirty="0" smtClean="0"/>
              <a:t>Kérdések</a:t>
            </a:r>
            <a:br>
              <a:rPr lang="hu-HU" sz="3600" b="1" dirty="0" smtClean="0"/>
            </a:br>
            <a:r>
              <a:rPr lang="hu-HU" sz="2800" b="1" dirty="0" smtClean="0"/>
              <a:t>(2004-2005)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sz="2800" dirty="0" smtClean="0"/>
          </a:p>
          <a:p>
            <a:pPr algn="just"/>
            <a:r>
              <a:rPr lang="hu-HU" sz="2800" dirty="0" smtClean="0"/>
              <a:t>Milyen szempontokat részesít előnyben a magyar lakosság és a vállalati szféra lakó- ill. telephelyének megválasztásakor?</a:t>
            </a:r>
          </a:p>
          <a:p>
            <a:pPr algn="just"/>
            <a:r>
              <a:rPr lang="hu-HU" sz="2800" dirty="0" smtClean="0"/>
              <a:t>Melyik magyarországi településeket és miért tartják versenyképesnek a magánszemélyek, vállalatvezetők?</a:t>
            </a:r>
          </a:p>
          <a:p>
            <a:pPr algn="just"/>
            <a:r>
              <a:rPr lang="hu-HU" sz="2800" dirty="0" smtClean="0"/>
              <a:t>Melyek azok a központi települések, melyeket valódi vonzásközpontoknak tartanak?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A lakóhelyi vonzerők értékelése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hu-HU" sz="2800" dirty="0" smtClean="0"/>
              <a:t>egészségügyi szolgáltatások (pl.: orvosok, kórházi ágyak, gyógyszertárak száma),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u-HU" sz="2800" dirty="0" smtClean="0"/>
              <a:t>oktatási viszonyok (pl.: alap-, közép- és felsőfokú oktatási intézmények száma),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u-HU" sz="2800" dirty="0" smtClean="0"/>
              <a:t>települési infrastruktúra (pl.: gázszolgáltatás, csatornázottság, utak állapota, közvilágítás, helyi tömegközlekedés, parkolási rend),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u-HU" sz="2800" dirty="0" smtClean="0"/>
              <a:t>városi szerepkörök szélessége (pl.: közintézményekkel való ellátottság, kereskedelmi hálózat szélessége),</a:t>
            </a:r>
          </a:p>
          <a:p>
            <a:pPr lvl="0" algn="just">
              <a:buNone/>
            </a:pPr>
            <a:endParaRPr lang="hu-HU" sz="2800" dirty="0" smtClean="0"/>
          </a:p>
          <a:p>
            <a:pPr>
              <a:buNone/>
            </a:pP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A lakóhelyi vonzerők értékelése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 startAt="5"/>
            </a:pPr>
            <a:endParaRPr lang="hu-HU" sz="2800" dirty="0" smtClean="0"/>
          </a:p>
          <a:p>
            <a:pPr marL="514350" lvl="0" indent="-514350" algn="just">
              <a:buFont typeface="+mj-lt"/>
              <a:buAutoNum type="arabicPeriod" startAt="5"/>
            </a:pPr>
            <a:r>
              <a:rPr lang="hu-HU" sz="2800" dirty="0" smtClean="0"/>
              <a:t>lakókörnyezet állapota (pl.: zöldterület nagysága),</a:t>
            </a:r>
          </a:p>
          <a:p>
            <a:pPr marL="514350" lvl="0" indent="-514350" algn="just">
              <a:buFont typeface="+mj-lt"/>
              <a:buAutoNum type="arabicPeriod" startAt="5"/>
            </a:pPr>
            <a:r>
              <a:rPr lang="hu-HU" sz="2800" dirty="0" smtClean="0"/>
              <a:t>település természeti adottságai (pl.: éghajlat, hegyvidék, folyók),</a:t>
            </a:r>
          </a:p>
          <a:p>
            <a:pPr marL="514350" lvl="0" indent="-514350" algn="just">
              <a:buFont typeface="+mj-lt"/>
              <a:buAutoNum type="arabicPeriod" startAt="5"/>
            </a:pPr>
            <a:r>
              <a:rPr lang="hu-HU" sz="2800" dirty="0" smtClean="0"/>
              <a:t>település történelme, hagyományok, tradíciók,</a:t>
            </a:r>
          </a:p>
          <a:p>
            <a:pPr marL="514350" lvl="0" indent="-514350" algn="just">
              <a:buFont typeface="+mj-lt"/>
              <a:buAutoNum type="arabicPeriod" startAt="5"/>
            </a:pPr>
            <a:r>
              <a:rPr lang="hu-HU" sz="2800" dirty="0" smtClean="0"/>
              <a:t>demográfiai adottságok (pl.: lakosság korösszetétele),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A lakóhelyi vonzerők értékelése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 startAt="9"/>
            </a:pPr>
            <a:r>
              <a:rPr lang="hu-HU" sz="2800" dirty="0" smtClean="0"/>
              <a:t>közlekedési kapcsolatok (pl.: országos út-, vasúthálózatra csatlakozás, Budapest megközelíthetősége),</a:t>
            </a:r>
          </a:p>
          <a:p>
            <a:pPr marL="514350" lvl="0" indent="-514350" algn="just">
              <a:buFont typeface="+mj-lt"/>
              <a:buAutoNum type="arabicPeriod" startAt="9"/>
            </a:pPr>
            <a:r>
              <a:rPr lang="hu-HU" sz="2800" dirty="0" smtClean="0"/>
              <a:t>foglalkoztatási körülmények (pl.: munkanélküliség, bérszínvonal, kvalifikált munkahelyek száma),</a:t>
            </a:r>
          </a:p>
          <a:p>
            <a:pPr marL="514350" lvl="0" indent="-514350" algn="just">
              <a:buFont typeface="+mj-lt"/>
              <a:buAutoNum type="arabicPeriod" startAt="9"/>
            </a:pPr>
            <a:r>
              <a:rPr lang="hu-HU" sz="2800" dirty="0" smtClean="0"/>
              <a:t>szabadidős lehetőségek (pl.: művelődés, kultúra, sport, éttermek száma),</a:t>
            </a:r>
          </a:p>
          <a:p>
            <a:pPr marL="514350" indent="-514350" algn="just">
              <a:buFont typeface="+mj-lt"/>
              <a:buAutoNum type="arabicPeriod" startAt="9"/>
            </a:pPr>
            <a:r>
              <a:rPr lang="hu-HU" sz="2800" dirty="0" smtClean="0"/>
              <a:t>lakásállomány jellemzői (pl.: lakóépületek kora, típusa, mennyisége).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4000" cy="1282154"/>
          </a:xfrm>
        </p:spPr>
        <p:txBody>
          <a:bodyPr/>
          <a:lstStyle/>
          <a:p>
            <a:r>
              <a:rPr lang="hu-HU" sz="2800" b="1" dirty="0" smtClean="0"/>
              <a:t>A lakóhelyet vonzóvá tevő tényezők fontossága a magyar lakosság megkérdezése alapján</a:t>
            </a:r>
            <a:r>
              <a:rPr lang="hu-HU" sz="2400" b="1" dirty="0" smtClean="0"/>
              <a:t> </a:t>
            </a:r>
            <a:endParaRPr lang="hu-HU" sz="2400" b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396000" cy="533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/>
              <a:t>Egyéb tényezők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z="2800" dirty="0" smtClean="0"/>
          </a:p>
          <a:p>
            <a:r>
              <a:rPr lang="hu-HU" sz="2800" dirty="0" smtClean="0"/>
              <a:t>az emberi (családi, baráti) kapcsolatok,közösség megléte, </a:t>
            </a:r>
          </a:p>
          <a:p>
            <a:r>
              <a:rPr lang="hu-HU" sz="2800" dirty="0" smtClean="0"/>
              <a:t>a közbiztonság színvonala,</a:t>
            </a:r>
          </a:p>
          <a:p>
            <a:r>
              <a:rPr lang="hu-HU" sz="2800" dirty="0" smtClean="0"/>
              <a:t>a lakosság etnikai összetétele.</a:t>
            </a:r>
            <a:endParaRPr lang="hu-HU" sz="2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2000" cy="1143000"/>
          </a:xfrm>
        </p:spPr>
        <p:txBody>
          <a:bodyPr/>
          <a:lstStyle/>
          <a:p>
            <a:r>
              <a:rPr lang="hu-HU" sz="3600" b="1" dirty="0" smtClean="0"/>
              <a:t>A lakóhelyi vonzerő faktorai</a:t>
            </a:r>
            <a:endParaRPr lang="hu-HU" sz="3600" b="1" dirty="0"/>
          </a:p>
        </p:txBody>
      </p:sp>
      <p:pic>
        <p:nvPicPr>
          <p:cNvPr id="4" name="Picture 34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532000" cy="45335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425</Words>
  <Application>Microsoft Office PowerPoint</Application>
  <PresentationFormat>Diavetítés a képernyőre (4:3 oldalarány)</PresentationFormat>
  <Paragraphs>75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Alapértelmezett terv</vt:lpstr>
      <vt:lpstr>   A vonzó és versenyképes város     </vt:lpstr>
      <vt:lpstr>Témakörök</vt:lpstr>
      <vt:lpstr> Kérdések (2004-2005)</vt:lpstr>
      <vt:lpstr>A lakóhelyi vonzerők értékelése</vt:lpstr>
      <vt:lpstr>A lakóhelyi vonzerők értékelése</vt:lpstr>
      <vt:lpstr>A lakóhelyi vonzerők értékelése</vt:lpstr>
      <vt:lpstr>A lakóhelyet vonzóvá tevő tényezők fontossága a magyar lakosság megkérdezése alapján </vt:lpstr>
      <vt:lpstr>Egyéb tényezők</vt:lpstr>
      <vt:lpstr>A lakóhelyi vonzerő faktorai</vt:lpstr>
      <vt:lpstr>Kapcsolatok szorossága</vt:lpstr>
      <vt:lpstr>Magyarországi városok, mint lakóhelyek sorrendje a magyar lakosság megkérdezése alapján </vt:lpstr>
      <vt:lpstr>Magyarországi városok, mint lakóhelyek sorrendje a dél-dunántúli régió lakosságának válaszai alapján</vt:lpstr>
      <vt:lpstr>Budapest lakóhelyi vonzerejének megítélése</vt:lpstr>
      <vt:lpstr>Pécs lakóhelyi vonzerejének megítélése</vt:lpstr>
      <vt:lpstr>Sopron lakóhelyi vonzerejének megítélése</vt:lpstr>
      <vt:lpstr>Lakóhelyváltozást magyarázó tényezők</vt:lpstr>
      <vt:lpstr> A költözni szándékozók megoszlása</vt:lpstr>
      <vt:lpstr>Költözési hajlandóság előfordulása a magyarországi régiókban</vt:lpstr>
      <vt:lpstr>Magyarországi városok, mint potenciális költözési helyszínek sorrendje</vt:lpstr>
      <vt:lpstr>Magyarországi központok</vt:lpstr>
      <vt:lpstr>A nagyvárosi életformát preferáló személyek mögöttes okainak megoszlása</vt:lpstr>
      <vt:lpstr>A nagyvárosi életformát elutasítók mögöttes okainak megoszlása</vt:lpstr>
      <vt:lpstr>23.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Regionális fejlesztés</dc:title>
  <dc:creator>root</dc:creator>
  <cp:lastModifiedBy>Koltai Zoltán</cp:lastModifiedBy>
  <cp:revision>216</cp:revision>
  <dcterms:created xsi:type="dcterms:W3CDTF">2008-03-01T11:04:52Z</dcterms:created>
  <dcterms:modified xsi:type="dcterms:W3CDTF">2010-11-25T08:09:35Z</dcterms:modified>
</cp:coreProperties>
</file>