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6" r:id="rId4"/>
    <p:sldId id="260" r:id="rId5"/>
    <p:sldId id="261" r:id="rId6"/>
    <p:sldId id="267" r:id="rId7"/>
    <p:sldId id="268" r:id="rId8"/>
    <p:sldId id="265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165B5-5D52-450E-B621-02C7A9FAC1E8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4CB72-1F5B-4CF7-9181-AD761BDA20C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933A1-81F4-4DBD-B8A9-5A4588008D94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A8CCF-EBD1-4F4B-8375-6E1D87D0C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kern="1200">
          <a:solidFill>
            <a:srgbClr val="FFC000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59632" y="3212976"/>
            <a:ext cx="6400800" cy="1752600"/>
          </a:xfrm>
        </p:spPr>
        <p:txBody>
          <a:bodyPr/>
          <a:lstStyle/>
          <a:p>
            <a:r>
              <a:rPr lang="hu-H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Vincze Orsolya</a:t>
            </a:r>
          </a:p>
          <a:p>
            <a:r>
              <a:rPr lang="hu-H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PTE BTK Pszichológia Intézet</a:t>
            </a:r>
            <a:endParaRPr lang="hu-H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259632" y="1196752"/>
            <a:ext cx="657647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u-H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közösség megtartó funkciója </a:t>
            </a:r>
          </a:p>
          <a:p>
            <a:pPr algn="ctr"/>
            <a:r>
              <a:rPr lang="hu-H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szociálpszichilógiai</a:t>
            </a:r>
            <a:r>
              <a:rPr lang="hu-H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szempontból</a:t>
            </a:r>
            <a:endParaRPr lang="hu-H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861048"/>
            <a:ext cx="2193588" cy="164307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634082"/>
          </a:xfrm>
        </p:spPr>
        <p:txBody>
          <a:bodyPr anchor="t"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hu-HU" b="1" dirty="0" smtClean="0">
                <a:ln/>
                <a:solidFill>
                  <a:schemeClr val="accent3"/>
                </a:solidFill>
              </a:rPr>
              <a:t>TÁRSAS CSOPORT</a:t>
            </a:r>
            <a:endParaRPr lang="hu-HU" b="1" dirty="0">
              <a:ln/>
              <a:solidFill>
                <a:schemeClr val="accent3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28604"/>
            <a:ext cx="2589628" cy="17859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Lekerekített téglalap 5"/>
          <p:cNvSpPr/>
          <p:nvPr/>
        </p:nvSpPr>
        <p:spPr>
          <a:xfrm>
            <a:off x="2000232" y="1928802"/>
            <a:ext cx="2571768" cy="5715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INTERAKCIÓ</a:t>
            </a:r>
            <a:endParaRPr lang="hu-H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412776"/>
            <a:ext cx="1857388" cy="18656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8" name="Lekerekített téglalap 7"/>
          <p:cNvSpPr/>
          <p:nvPr/>
        </p:nvSpPr>
        <p:spPr>
          <a:xfrm>
            <a:off x="4304488" y="2924944"/>
            <a:ext cx="2571768" cy="5715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KÖZÖS CÉLOK</a:t>
            </a:r>
          </a:p>
          <a:p>
            <a:pPr algn="ctr"/>
            <a:r>
              <a:rPr lang="hu-HU" dirty="0" smtClean="0"/>
              <a:t>ÉRTÉKEK</a:t>
            </a:r>
            <a:endParaRPr lang="hu-H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492896"/>
            <a:ext cx="2361748" cy="157163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1" name="Lekerekített téglalap 10"/>
          <p:cNvSpPr/>
          <p:nvPr/>
        </p:nvSpPr>
        <p:spPr>
          <a:xfrm>
            <a:off x="2144248" y="4221088"/>
            <a:ext cx="2571768" cy="5715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ÖNDEFINICIÓ</a:t>
            </a:r>
            <a:endParaRPr lang="hu-HU" dirty="0"/>
          </a:p>
        </p:txBody>
      </p:sp>
      <p:sp>
        <p:nvSpPr>
          <p:cNvPr id="13" name="Kanyar felfelé 12"/>
          <p:cNvSpPr/>
          <p:nvPr/>
        </p:nvSpPr>
        <p:spPr>
          <a:xfrm flipV="1">
            <a:off x="4714876" y="2071678"/>
            <a:ext cx="865236" cy="714380"/>
          </a:xfrm>
          <a:prstGeom prst="bentUp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Kanyar felfelé 13"/>
          <p:cNvSpPr/>
          <p:nvPr/>
        </p:nvSpPr>
        <p:spPr>
          <a:xfrm rot="5400000" flipV="1">
            <a:off x="4757435" y="3964785"/>
            <a:ext cx="785818" cy="571504"/>
          </a:xfrm>
          <a:prstGeom prst="bentUp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elfelé nyíl 14"/>
          <p:cNvSpPr/>
          <p:nvPr/>
        </p:nvSpPr>
        <p:spPr>
          <a:xfrm>
            <a:off x="3134120" y="3071810"/>
            <a:ext cx="285752" cy="857256"/>
          </a:xfrm>
          <a:prstGeom prst="up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95936" y="274638"/>
            <a:ext cx="4690864" cy="63408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hu-HU" b="1" dirty="0" smtClean="0">
                <a:ln/>
                <a:solidFill>
                  <a:schemeClr val="accent3"/>
                </a:solidFill>
              </a:rPr>
              <a:t>SZIMBOLIKUS ÉRTÉKEK</a:t>
            </a:r>
            <a:endParaRPr lang="hu-HU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hu-H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Henry </a:t>
            </a:r>
            <a:r>
              <a:rPr lang="hu-H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Tajfel</a:t>
            </a:r>
            <a:r>
              <a:rPr lang="hu-H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(1971) </a:t>
            </a:r>
          </a:p>
          <a:p>
            <a:pPr lvl="1"/>
            <a:r>
              <a:rPr lang="hu-HU" dirty="0" smtClean="0"/>
              <a:t>Mi az a minimális feltétel amely elég ahhoz hogy az egyének csoporttagként működjenek</a:t>
            </a:r>
          </a:p>
          <a:p>
            <a:pPr lvl="1"/>
            <a:r>
              <a:rPr lang="hu-HU" dirty="0" smtClean="0"/>
              <a:t>Pénzeket szimbolizáló törtek elosztása olyan egyének között, akik vagy a saját vagy a másik csoport tagja</a:t>
            </a:r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Elosztás tárgya			- kognitív alternatíva</a:t>
            </a:r>
          </a:p>
          <a:p>
            <a:pPr lvl="1">
              <a:buNone/>
            </a:pPr>
            <a:endParaRPr lang="hu-HU" dirty="0" smtClean="0"/>
          </a:p>
        </p:txBody>
      </p:sp>
      <p:sp>
        <p:nvSpPr>
          <p:cNvPr id="4" name="Téglalap 3"/>
          <p:cNvSpPr/>
          <p:nvPr/>
        </p:nvSpPr>
        <p:spPr>
          <a:xfrm>
            <a:off x="2843808" y="1484784"/>
            <a:ext cx="41108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u-HU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minimális csoportparadigma</a:t>
            </a:r>
            <a:endParaRPr lang="hu-HU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Lekerekített téglalap 13"/>
          <p:cNvSpPr/>
          <p:nvPr/>
        </p:nvSpPr>
        <p:spPr>
          <a:xfrm>
            <a:off x="1691680" y="3284984"/>
            <a:ext cx="5256584" cy="10081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dirty="0" smtClean="0"/>
              <a:t>74  75  25  23  21  19  17  15  13  11   9   7  5  3  1</a:t>
            </a:r>
          </a:p>
          <a:p>
            <a:pPr algn="just"/>
            <a:r>
              <a:rPr lang="hu-HU" dirty="0" smtClean="0"/>
              <a:t>70  67  19  10  17  16  15  14  13  12 11 10  9  8  7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5" y="105942"/>
            <a:ext cx="2016223" cy="122940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6" name="Ellipszis 15"/>
          <p:cNvSpPr/>
          <p:nvPr/>
        </p:nvSpPr>
        <p:spPr>
          <a:xfrm>
            <a:off x="1691680" y="3429000"/>
            <a:ext cx="432048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Ellipszis 16"/>
          <p:cNvSpPr/>
          <p:nvPr/>
        </p:nvSpPr>
        <p:spPr>
          <a:xfrm>
            <a:off x="2051720" y="3429000"/>
            <a:ext cx="432048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4427984" y="3429000"/>
            <a:ext cx="432048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2699792" y="3429000"/>
            <a:ext cx="432048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Lekerekített téglalap 21"/>
          <p:cNvSpPr/>
          <p:nvPr/>
        </p:nvSpPr>
        <p:spPr>
          <a:xfrm>
            <a:off x="1403648" y="5157192"/>
            <a:ext cx="1224136" cy="28803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PÉNZ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23" name="Lekerekített téglalap 22"/>
          <p:cNvSpPr/>
          <p:nvPr/>
        </p:nvSpPr>
        <p:spPr>
          <a:xfrm>
            <a:off x="5508104" y="5157192"/>
            <a:ext cx="1656184" cy="28803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INDIVIDUÁLIS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24" name="Lekerekített téglalap 23"/>
          <p:cNvSpPr/>
          <p:nvPr/>
        </p:nvSpPr>
        <p:spPr>
          <a:xfrm>
            <a:off x="1403648" y="5733256"/>
            <a:ext cx="2736304" cy="28803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SZIMBOLIKUS TARTALOM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25" name="Lekerekített téglalap 24"/>
          <p:cNvSpPr/>
          <p:nvPr/>
        </p:nvSpPr>
        <p:spPr>
          <a:xfrm>
            <a:off x="5508104" y="5733256"/>
            <a:ext cx="1656184" cy="28803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CSOPORT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26" name="Jobbra nyíl 25"/>
          <p:cNvSpPr/>
          <p:nvPr/>
        </p:nvSpPr>
        <p:spPr>
          <a:xfrm>
            <a:off x="3347864" y="5157192"/>
            <a:ext cx="1368152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7" name="Jobbra nyíl 26"/>
          <p:cNvSpPr/>
          <p:nvPr/>
        </p:nvSpPr>
        <p:spPr>
          <a:xfrm>
            <a:off x="4355976" y="5733256"/>
            <a:ext cx="872480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683568" y="4365104"/>
            <a:ext cx="263706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u-HU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John C. Turner (1978)</a:t>
            </a:r>
            <a:endParaRPr lang="hu-HU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lipszis 15"/>
          <p:cNvSpPr/>
          <p:nvPr/>
        </p:nvSpPr>
        <p:spPr>
          <a:xfrm>
            <a:off x="4788024" y="836712"/>
            <a:ext cx="4355976" cy="29523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hu-HU" dirty="0" smtClean="0"/>
              <a:t>ÉRZELEM</a:t>
            </a:r>
            <a:endParaRPr lang="hu-HU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4319277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717032"/>
            <a:ext cx="2232248" cy="158607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Ellipszis 8"/>
          <p:cNvSpPr/>
          <p:nvPr/>
        </p:nvSpPr>
        <p:spPr>
          <a:xfrm>
            <a:off x="4716016" y="1124744"/>
            <a:ext cx="2664296" cy="223224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ELFOGADÁS</a:t>
            </a:r>
          </a:p>
          <a:p>
            <a:pPr algn="ctr"/>
            <a:r>
              <a:rPr lang="hu-HU" dirty="0" smtClean="0">
                <a:solidFill>
                  <a:schemeClr val="tx1"/>
                </a:solidFill>
              </a:rPr>
              <a:t>KONTROLL</a:t>
            </a:r>
          </a:p>
        </p:txBody>
      </p:sp>
      <p:sp>
        <p:nvSpPr>
          <p:cNvPr id="5" name="Lekerekített téglalap 4"/>
          <p:cNvSpPr/>
          <p:nvPr/>
        </p:nvSpPr>
        <p:spPr>
          <a:xfrm>
            <a:off x="323528" y="1628800"/>
            <a:ext cx="1944216" cy="43204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KÖZELSÉG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323528" y="2348880"/>
            <a:ext cx="1944216" cy="43204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HASONLÓSÁG</a:t>
            </a:r>
            <a:endParaRPr lang="hu-HU" dirty="0"/>
          </a:p>
        </p:txBody>
      </p:sp>
      <p:sp>
        <p:nvSpPr>
          <p:cNvPr id="8" name="Lekerekített téglalap 7"/>
          <p:cNvSpPr/>
          <p:nvPr/>
        </p:nvSpPr>
        <p:spPr>
          <a:xfrm>
            <a:off x="3419872" y="1556792"/>
            <a:ext cx="1944216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FORRÁSOK/</a:t>
            </a:r>
          </a:p>
          <a:p>
            <a:pPr algn="ctr"/>
            <a:r>
              <a:rPr lang="hu-HU" dirty="0" smtClean="0">
                <a:solidFill>
                  <a:schemeClr val="tx1"/>
                </a:solidFill>
              </a:rPr>
              <a:t>MINIMAX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1" name="Jobbra nyíl 10"/>
          <p:cNvSpPr/>
          <p:nvPr/>
        </p:nvSpPr>
        <p:spPr>
          <a:xfrm>
            <a:off x="2339752" y="1700808"/>
            <a:ext cx="936104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2339752" y="2420888"/>
            <a:ext cx="936104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Cím 1"/>
          <p:cNvSpPr>
            <a:spLocks noGrp="1"/>
          </p:cNvSpPr>
          <p:nvPr>
            <p:ph type="title"/>
          </p:nvPr>
        </p:nvSpPr>
        <p:spPr>
          <a:xfrm>
            <a:off x="4716016" y="274638"/>
            <a:ext cx="3970784" cy="63408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hu-HU" b="1" dirty="0" smtClean="0">
                <a:ln/>
                <a:solidFill>
                  <a:schemeClr val="accent3"/>
                </a:solidFill>
              </a:rPr>
              <a:t>TÁRSAS MOTÍVUMOK</a:t>
            </a:r>
            <a:endParaRPr lang="hu-HU" b="1" dirty="0">
              <a:ln/>
              <a:solidFill>
                <a:schemeClr val="accent3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781128"/>
            <a:ext cx="2160240" cy="120973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437112"/>
            <a:ext cx="1209861" cy="219685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0" name="Lekerekített téglalap 19"/>
          <p:cNvSpPr/>
          <p:nvPr/>
        </p:nvSpPr>
        <p:spPr>
          <a:xfrm>
            <a:off x="5652120" y="2780928"/>
            <a:ext cx="2088232" cy="79208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ÉRTÉKTEREMTÉS</a:t>
            </a:r>
            <a:endParaRPr lang="hu-HU" dirty="0"/>
          </a:p>
        </p:txBody>
      </p:sp>
      <p:sp>
        <p:nvSpPr>
          <p:cNvPr id="21" name="Lekerekített téglalap 20"/>
          <p:cNvSpPr/>
          <p:nvPr/>
        </p:nvSpPr>
        <p:spPr>
          <a:xfrm>
            <a:off x="5940152" y="4509120"/>
            <a:ext cx="1728192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AZONOSULÁS</a:t>
            </a:r>
            <a:endParaRPr lang="hu-HU" dirty="0"/>
          </a:p>
        </p:txBody>
      </p:sp>
      <p:sp>
        <p:nvSpPr>
          <p:cNvPr id="22" name="Jobbra nyíl 21"/>
          <p:cNvSpPr/>
          <p:nvPr/>
        </p:nvSpPr>
        <p:spPr>
          <a:xfrm rot="5400000">
            <a:off x="6336196" y="3753036"/>
            <a:ext cx="792088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936" y="5373216"/>
            <a:ext cx="1296144" cy="13917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3176"/>
            <a:ext cx="25431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36912"/>
            <a:ext cx="22669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2483767" y="1397000"/>
          <a:ext cx="6445950" cy="39319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{E929F9F4-4A8F-4326-A1B4-22849713DDAB}</a:tableStyleId>
              </a:tblPr>
              <a:tblGrid>
                <a:gridCol w="2880321"/>
                <a:gridCol w="3565629"/>
              </a:tblGrid>
              <a:tr h="346076">
                <a:tc>
                  <a:txBody>
                    <a:bodyPr/>
                    <a:lstStyle/>
                    <a:p>
                      <a:r>
                        <a:rPr lang="hu-HU" dirty="0" smtClean="0"/>
                        <a:t>összetevő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leírás</a:t>
                      </a:r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6076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KOHÉZIÓ MINT VONZALOM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6076">
                <a:tc>
                  <a:txBody>
                    <a:bodyPr/>
                    <a:lstStyle/>
                    <a:p>
                      <a:r>
                        <a:rPr lang="hu-HU" dirty="0" smtClean="0"/>
                        <a:t>Egyének</a:t>
                      </a:r>
                      <a:r>
                        <a:rPr lang="hu-HU" baseline="0" dirty="0" smtClean="0"/>
                        <a:t> között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Baráti kapcsolatok egy</a:t>
                      </a:r>
                      <a:r>
                        <a:rPr lang="hu-HU" baseline="0" dirty="0" smtClean="0"/>
                        <a:t> közösségben</a:t>
                      </a:r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46076">
                <a:tc>
                  <a:txBody>
                    <a:bodyPr/>
                    <a:lstStyle/>
                    <a:p>
                      <a:r>
                        <a:rPr lang="hu-HU" dirty="0" smtClean="0"/>
                        <a:t>Közösség felé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közösség egésze iránti szeretet, büszkeség</a:t>
                      </a:r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46076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KOHÉZIÓ MINT EGYSÉG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6076">
                <a:tc>
                  <a:txBody>
                    <a:bodyPr/>
                    <a:lstStyle/>
                    <a:p>
                      <a:r>
                        <a:rPr lang="hu-HU" dirty="0" smtClean="0"/>
                        <a:t>Egység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közösség mint entitás</a:t>
                      </a:r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46076">
                <a:tc>
                  <a:txBody>
                    <a:bodyPr/>
                    <a:lstStyle/>
                    <a:p>
                      <a:r>
                        <a:rPr lang="hu-HU" dirty="0" smtClean="0"/>
                        <a:t>Valahova tartozás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közösség érzése</a:t>
                      </a:r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46076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KOHÉZIÓ MINT MUNKA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6076">
                <a:tc>
                  <a:txBody>
                    <a:bodyPr/>
                    <a:lstStyle/>
                    <a:p>
                      <a:r>
                        <a:rPr lang="hu-HU" dirty="0" smtClean="0"/>
                        <a:t>Feladat</a:t>
                      </a:r>
                      <a:r>
                        <a:rPr lang="hu-HU" baseline="0" dirty="0" smtClean="0"/>
                        <a:t> kohézió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sikeres együttműködés képessége</a:t>
                      </a:r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6076">
                <a:tc>
                  <a:txBody>
                    <a:bodyPr/>
                    <a:lstStyle/>
                    <a:p>
                      <a:r>
                        <a:rPr lang="hu-HU" dirty="0" smtClean="0"/>
                        <a:t>Összetartás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közösség érzelmi intenzitása</a:t>
                      </a:r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2656"/>
            <a:ext cx="20859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4716016" y="274638"/>
            <a:ext cx="3970784" cy="63408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hu-HU" b="1" dirty="0" smtClean="0">
                <a:ln/>
                <a:solidFill>
                  <a:schemeClr val="accent3"/>
                </a:solidFill>
              </a:rPr>
              <a:t>KOHÉZIÓ</a:t>
            </a:r>
            <a:endParaRPr lang="hu-HU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u-HU"/>
          </a:p>
        </p:txBody>
      </p:sp>
      <p:sp>
        <p:nvSpPr>
          <p:cNvPr id="3" name="Lekerekített téglalap 2"/>
          <p:cNvSpPr/>
          <p:nvPr/>
        </p:nvSpPr>
        <p:spPr>
          <a:xfrm>
            <a:off x="395536" y="1340768"/>
            <a:ext cx="2448272" cy="6480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SZEMÉLYES IDENTITÁS</a:t>
            </a:r>
            <a:endParaRPr lang="hu-HU" dirty="0"/>
          </a:p>
        </p:txBody>
      </p:sp>
      <p:sp>
        <p:nvSpPr>
          <p:cNvPr id="4" name="Lekerekített téglalap 3"/>
          <p:cNvSpPr/>
          <p:nvPr/>
        </p:nvSpPr>
        <p:spPr>
          <a:xfrm>
            <a:off x="6372200" y="1340768"/>
            <a:ext cx="2448272" cy="6480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TÁRSAS IDENTITÁS</a:t>
            </a:r>
            <a:endParaRPr lang="hu-HU" dirty="0"/>
          </a:p>
        </p:txBody>
      </p:sp>
      <p:cxnSp>
        <p:nvCxnSpPr>
          <p:cNvPr id="5" name="Egyenes összekötő 4"/>
          <p:cNvCxnSpPr>
            <a:stCxn id="3" idx="3"/>
            <a:endCxn id="4" idx="1"/>
          </p:cNvCxnSpPr>
          <p:nvPr/>
        </p:nvCxnSpPr>
        <p:spPr>
          <a:xfrm>
            <a:off x="2843808" y="1664804"/>
            <a:ext cx="3528392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Lekerekített téglalap 5"/>
          <p:cNvSpPr/>
          <p:nvPr/>
        </p:nvSpPr>
        <p:spPr>
          <a:xfrm>
            <a:off x="611560" y="2204864"/>
            <a:ext cx="2088232" cy="36004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KIS ISTVÁN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6588224" y="2276872"/>
            <a:ext cx="2088232" cy="36004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PÉCSI POLGÁR</a:t>
            </a:r>
            <a:endParaRPr lang="hu-HU" dirty="0"/>
          </a:p>
        </p:txBody>
      </p:sp>
      <p:sp>
        <p:nvSpPr>
          <p:cNvPr id="8" name="Jobbra nyíl 7"/>
          <p:cNvSpPr/>
          <p:nvPr/>
        </p:nvSpPr>
        <p:spPr>
          <a:xfrm rot="16200000">
            <a:off x="4247964" y="2240869"/>
            <a:ext cx="504056" cy="288032"/>
          </a:xfrm>
          <a:prstGeom prst="rightArrow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Lekerekített téglalap 8"/>
          <p:cNvSpPr/>
          <p:nvPr/>
        </p:nvSpPr>
        <p:spPr>
          <a:xfrm>
            <a:off x="2339752" y="2852936"/>
            <a:ext cx="4680520" cy="100811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Kontextustól függ, hogy identitásom melyik aspektusa válik hangsúlyossá</a:t>
            </a:r>
          </a:p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A kontextus megteremtésével erősíthetjük az identitás társas aspektusát</a:t>
            </a:r>
            <a:endParaRPr lang="hu-HU" sz="1400" dirty="0">
              <a:solidFill>
                <a:schemeClr val="tx1"/>
              </a:solidFill>
            </a:endParaRPr>
          </a:p>
        </p:txBody>
      </p:sp>
      <p:sp>
        <p:nvSpPr>
          <p:cNvPr id="10" name="Jobbra nyíl 9"/>
          <p:cNvSpPr/>
          <p:nvPr/>
        </p:nvSpPr>
        <p:spPr>
          <a:xfrm rot="5400000">
            <a:off x="4247964" y="4113076"/>
            <a:ext cx="504056" cy="288032"/>
          </a:xfrm>
          <a:prstGeom prst="rightArrow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/>
          <p:cNvSpPr/>
          <p:nvPr/>
        </p:nvSpPr>
        <p:spPr>
          <a:xfrm>
            <a:off x="2267744" y="4581128"/>
            <a:ext cx="4680520" cy="9361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hu-HU" sz="1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Városlakók rétegzettsége</a:t>
            </a:r>
          </a:p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Társas kezdeményezések – kis közösségek – civil szervezetek</a:t>
            </a:r>
          </a:p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Várost érintő kérdésekben kontroll funkció</a:t>
            </a:r>
          </a:p>
          <a:p>
            <a:pPr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értékteremtés</a:t>
            </a:r>
          </a:p>
          <a:p>
            <a:pPr>
              <a:buFont typeface="Arial" pitchFamily="34" charset="0"/>
              <a:buChar char="•"/>
            </a:pPr>
            <a:endParaRPr lang="hu-H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779838" y="404813"/>
            <a:ext cx="1512887" cy="3667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CÉL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38147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chemeClr val="bg1"/>
                </a:solidFill>
              </a:rPr>
              <a:t>Közös célok:</a:t>
            </a:r>
          </a:p>
          <a:p>
            <a:pPr algn="ctr">
              <a:spcBef>
                <a:spcPct val="50000"/>
              </a:spcBef>
            </a:pPr>
            <a:r>
              <a:rPr lang="hu-HU" b="1">
                <a:solidFill>
                  <a:schemeClr val="bg1"/>
                </a:solidFill>
              </a:rPr>
              <a:t>Kölcsönös függést igényel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580063" y="908050"/>
            <a:ext cx="287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chemeClr val="bg1"/>
                </a:solidFill>
              </a:rPr>
              <a:t>Kizárólagos célok: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79388" y="2060575"/>
            <a:ext cx="3311525" cy="161582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>
                <a:solidFill>
                  <a:schemeClr val="tx1"/>
                </a:solidFill>
              </a:rPr>
              <a:t>Személyközi együttműködés</a:t>
            </a:r>
          </a:p>
          <a:p>
            <a:pPr algn="ctr">
              <a:spcBef>
                <a:spcPct val="50000"/>
              </a:spcBef>
            </a:pPr>
            <a:endParaRPr lang="hu-HU" b="1" dirty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endParaRPr lang="hu-HU" b="1" dirty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hu-HU" b="1" dirty="0" smtClean="0">
                <a:solidFill>
                  <a:schemeClr val="tx1"/>
                </a:solidFill>
              </a:rPr>
              <a:t>szolidaritás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1547813" y="2492375"/>
            <a:ext cx="360362" cy="720725"/>
          </a:xfrm>
          <a:prstGeom prst="downArrow">
            <a:avLst>
              <a:gd name="adj1" fmla="val 50000"/>
              <a:gd name="adj2" fmla="val 50000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hu-HU">
              <a:solidFill>
                <a:schemeClr val="tx1"/>
              </a:solidFill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508625" y="1989138"/>
            <a:ext cx="3384550" cy="21421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hu-HU" b="1" dirty="0">
                <a:solidFill>
                  <a:schemeClr val="tx1"/>
                </a:solidFill>
              </a:rPr>
              <a:t>Személyközi versengés</a:t>
            </a:r>
          </a:p>
          <a:p>
            <a:pPr algn="ctr">
              <a:spcBef>
                <a:spcPct val="50000"/>
              </a:spcBef>
            </a:pPr>
            <a:endParaRPr lang="hu-HU" b="1" dirty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endParaRPr lang="hu-HU" b="1" dirty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hu-HU" b="1" dirty="0">
                <a:solidFill>
                  <a:schemeClr val="tx1"/>
                </a:solidFill>
              </a:rPr>
              <a:t>Személyközi konfliktus, csökkent </a:t>
            </a:r>
            <a:r>
              <a:rPr lang="hu-HU" b="1" dirty="0" smtClean="0">
                <a:solidFill>
                  <a:schemeClr val="tx1"/>
                </a:solidFill>
              </a:rPr>
              <a:t>szolidaritás</a:t>
            </a:r>
            <a:r>
              <a:rPr lang="hu-HU" b="1" dirty="0">
                <a:solidFill>
                  <a:schemeClr val="tx1"/>
                </a:solidFill>
              </a:rPr>
              <a:t>, a </a:t>
            </a:r>
            <a:r>
              <a:rPr lang="hu-HU" b="1" dirty="0" smtClean="0">
                <a:solidFill>
                  <a:schemeClr val="tx1"/>
                </a:solidFill>
              </a:rPr>
              <a:t>közösség széthullása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250825" y="1268413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7019925" y="2492375"/>
            <a:ext cx="360363" cy="720725"/>
          </a:xfrm>
          <a:prstGeom prst="downArrow">
            <a:avLst>
              <a:gd name="adj1" fmla="val 50000"/>
              <a:gd name="adj2" fmla="val 50000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hu-H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231</Words>
  <Application>Microsoft Office PowerPoint</Application>
  <PresentationFormat>Diavetítés a képernyőre (4:3 oldalarány)</PresentationFormat>
  <Paragraphs>78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1. dia</vt:lpstr>
      <vt:lpstr>TÁRSAS CSOPORT</vt:lpstr>
      <vt:lpstr>SZIMBOLIKUS ÉRTÉKEK</vt:lpstr>
      <vt:lpstr>TÁRSAS MOTÍVUMOK</vt:lpstr>
      <vt:lpstr>KOHÉZIÓ</vt:lpstr>
      <vt:lpstr>6. dia</vt:lpstr>
      <vt:lpstr>KÖSZÖNÖM A FIGYELMET!</vt:lpstr>
      <vt:lpstr>8. dia</vt:lpstr>
    </vt:vector>
  </TitlesOfParts>
  <Company>PTE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KÖZÖSSÉG MEGTARTÓ FUNKCIÓJÁNAK SZOCIÁLPSZICHOLÓGIAI SZEMPONTJAI</dc:title>
  <dc:creator>Vinor</dc:creator>
  <cp:lastModifiedBy>Vinor</cp:lastModifiedBy>
  <cp:revision>73</cp:revision>
  <dcterms:created xsi:type="dcterms:W3CDTF">2010-11-20T13:03:51Z</dcterms:created>
  <dcterms:modified xsi:type="dcterms:W3CDTF">2010-11-25T11:17:36Z</dcterms:modified>
</cp:coreProperties>
</file>