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74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3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4"/>
  <c:chart>
    <c:plotArea>
      <c:layout>
        <c:manualLayout>
          <c:layoutTarget val="inner"/>
          <c:xMode val="edge"/>
          <c:yMode val="edge"/>
          <c:x val="0.12158775777880129"/>
          <c:y val="1.5794268255904461E-2"/>
          <c:w val="0.87841224222119874"/>
          <c:h val="0.90344893342052712"/>
        </c:manualLayout>
      </c:layout>
      <c:barChart>
        <c:barDir val="col"/>
        <c:grouping val="clustered"/>
        <c:ser>
          <c:idx val="0"/>
          <c:order val="0"/>
          <c:cat>
            <c:strRef>
              <c:f>Munka1!$F$19:$F$21</c:f>
              <c:strCache>
                <c:ptCount val="3"/>
                <c:pt idx="0">
                  <c:v>kísérleti LEADER</c:v>
                </c:pt>
                <c:pt idx="1">
                  <c:v>AVOP LEADER</c:v>
                </c:pt>
                <c:pt idx="2">
                  <c:v>ÚMVP LEADER</c:v>
                </c:pt>
              </c:strCache>
            </c:strRef>
          </c:cat>
          <c:val>
            <c:numRef>
              <c:f>Munka1!$G$19:$G$21</c:f>
              <c:numCache>
                <c:formatCode>General</c:formatCode>
                <c:ptCount val="3"/>
                <c:pt idx="0">
                  <c:v>8333333.3333333191</c:v>
                </c:pt>
                <c:pt idx="1">
                  <c:v>31904761.904761907</c:v>
                </c:pt>
                <c:pt idx="2">
                  <c:v>190476190.47619048</c:v>
                </c:pt>
              </c:numCache>
            </c:numRef>
          </c:val>
        </c:ser>
        <c:axId val="75181056"/>
        <c:axId val="75293440"/>
      </c:barChart>
      <c:catAx>
        <c:axId val="75181056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75293440"/>
        <c:crosses val="autoZero"/>
        <c:auto val="1"/>
        <c:lblAlgn val="ctr"/>
        <c:lblOffset val="100"/>
      </c:catAx>
      <c:valAx>
        <c:axId val="752934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000" baseline="0">
                <a:latin typeface="Times New Roman" pitchFamily="18" charset="0"/>
              </a:defRPr>
            </a:pPr>
            <a:endParaRPr lang="hu-HU"/>
          </a:p>
        </c:txPr>
        <c:crossAx val="7518105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hu-H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D28B-1EF4-410A-B401-1B8443E7F85A}" type="datetimeFigureOut">
              <a:rPr lang="hu-HU" smtClean="0"/>
              <a:pPr/>
              <a:t>2012.05.17.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EB80-BB70-4685-8E69-F0C0BBDB5C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D28B-1EF4-410A-B401-1B8443E7F85A}" type="datetimeFigureOut">
              <a:rPr lang="hu-HU" smtClean="0"/>
              <a:pPr/>
              <a:t>2012.05.17.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EB80-BB70-4685-8E69-F0C0BBDB5C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D28B-1EF4-410A-B401-1B8443E7F85A}" type="datetimeFigureOut">
              <a:rPr lang="hu-HU" smtClean="0"/>
              <a:pPr/>
              <a:t>2012.05.17.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EB80-BB70-4685-8E69-F0C0BBDB5C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D28B-1EF4-410A-B401-1B8443E7F85A}" type="datetimeFigureOut">
              <a:rPr lang="hu-HU" smtClean="0"/>
              <a:pPr/>
              <a:t>2012.05.17.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EB80-BB70-4685-8E69-F0C0BBDB5C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D28B-1EF4-410A-B401-1B8443E7F85A}" type="datetimeFigureOut">
              <a:rPr lang="hu-HU" smtClean="0"/>
              <a:pPr/>
              <a:t>2012.05.17.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EB80-BB70-4685-8E69-F0C0BBDB5C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D28B-1EF4-410A-B401-1B8443E7F85A}" type="datetimeFigureOut">
              <a:rPr lang="hu-HU" smtClean="0"/>
              <a:pPr/>
              <a:t>2012.05.17.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EB80-BB70-4685-8E69-F0C0BBDB5C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D28B-1EF4-410A-B401-1B8443E7F85A}" type="datetimeFigureOut">
              <a:rPr lang="hu-HU" smtClean="0"/>
              <a:pPr/>
              <a:t>2012.05.17.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EB80-BB70-4685-8E69-F0C0BBDB5C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D28B-1EF4-410A-B401-1B8443E7F85A}" type="datetimeFigureOut">
              <a:rPr lang="hu-HU" smtClean="0"/>
              <a:pPr/>
              <a:t>2012.05.17.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EB80-BB70-4685-8E69-F0C0BBDB5C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D28B-1EF4-410A-B401-1B8443E7F85A}" type="datetimeFigureOut">
              <a:rPr lang="hu-HU" smtClean="0"/>
              <a:pPr/>
              <a:t>2012.05.17.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EB80-BB70-4685-8E69-F0C0BBDB5C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D28B-1EF4-410A-B401-1B8443E7F85A}" type="datetimeFigureOut">
              <a:rPr lang="hu-HU" smtClean="0"/>
              <a:pPr/>
              <a:t>2012.05.17.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EB80-BB70-4685-8E69-F0C0BBDB5C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D28B-1EF4-410A-B401-1B8443E7F85A}" type="datetimeFigureOut">
              <a:rPr lang="hu-HU" smtClean="0"/>
              <a:pPr/>
              <a:t>2012.05.17.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EB80-BB70-4685-8E69-F0C0BBDB5C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CD28B-1EF4-410A-B401-1B8443E7F85A}" type="datetimeFigureOut">
              <a:rPr lang="hu-HU" smtClean="0"/>
              <a:pPr/>
              <a:t>2012.05.17.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EB80-BB70-4685-8E69-F0C0BBDB5C3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://www.agence-nationale-recherche.fr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4213" y="981075"/>
            <a:ext cx="7772400" cy="2763838"/>
          </a:xfrm>
        </p:spPr>
        <p:txBody>
          <a:bodyPr/>
          <a:lstStyle/>
          <a:p>
            <a:pPr eaLnBrk="1" hangingPunct="1"/>
            <a:r>
              <a:rPr lang="hu-HU" sz="4000" b="1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hu-HU" sz="4000" b="1" dirty="0" err="1" smtClean="0">
                <a:solidFill>
                  <a:schemeClr val="tx2">
                    <a:lumMod val="75000"/>
                  </a:schemeClr>
                </a:solidFill>
              </a:rPr>
              <a:t>Leader</a:t>
            </a:r>
            <a:r>
              <a:rPr lang="hu-HU" sz="4000" b="1" dirty="0" smtClean="0">
                <a:solidFill>
                  <a:schemeClr val="tx2">
                    <a:lumMod val="75000"/>
                  </a:schemeClr>
                </a:solidFill>
              </a:rPr>
              <a:t> program problémái Magyarországon</a:t>
            </a:r>
            <a:endParaRPr lang="fr-FR" sz="4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964612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975" y="6165850"/>
            <a:ext cx="4392613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ZoneTexte 6"/>
          <p:cNvSpPr txBox="1">
            <a:spLocks noChangeArrowheads="1"/>
          </p:cNvSpPr>
          <p:nvPr/>
        </p:nvSpPr>
        <p:spPr bwMode="auto">
          <a:xfrm>
            <a:off x="1547813" y="4365625"/>
            <a:ext cx="49230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b="1" dirty="0" err="1" smtClean="0">
                <a:latin typeface="Calibri" pitchFamily="34" charset="0"/>
              </a:rPr>
              <a:t>Póla</a:t>
            </a:r>
            <a:r>
              <a:rPr lang="hu-HU" b="1" dirty="0" smtClean="0">
                <a:latin typeface="Calibri" pitchFamily="34" charset="0"/>
              </a:rPr>
              <a:t> Péter</a:t>
            </a:r>
            <a:r>
              <a:rPr lang="fr-FR" b="1" dirty="0" smtClean="0">
                <a:latin typeface="Calibri" pitchFamily="34" charset="0"/>
              </a:rPr>
              <a:t>, </a:t>
            </a:r>
            <a:r>
              <a:rPr lang="hu-HU" b="1" dirty="0" smtClean="0">
                <a:latin typeface="Calibri" pitchFamily="34" charset="0"/>
              </a:rPr>
              <a:t>tudományos munkatárs MTA KRTK RKI</a:t>
            </a:r>
            <a:endParaRPr lang="fr-FR" b="1" dirty="0">
              <a:latin typeface="Calibri" pitchFamily="34" charset="0"/>
            </a:endParaRPr>
          </a:p>
        </p:txBody>
      </p:sp>
      <p:pic>
        <p:nvPicPr>
          <p:cNvPr id="2054" name="Picture 4" descr="LinkLogoAN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0113" y="5949950"/>
            <a:ext cx="12128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547813" y="4725144"/>
            <a:ext cx="457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http://recherche.univ-montp3.fr/artdev/aldetec/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hu-HU" sz="3200" i="1" cap="all" dirty="0" smtClean="0">
                <a:solidFill>
                  <a:schemeClr val="accent1">
                    <a:lumMod val="50000"/>
                  </a:schemeClr>
                </a:solidFill>
              </a:rPr>
              <a:t>4. Innováció</a:t>
            </a:r>
            <a:endParaRPr lang="hu-HU" sz="3200" i="1" cap="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4608512"/>
          </a:xfrm>
        </p:spPr>
        <p:txBody>
          <a:bodyPr>
            <a:normAutofit fontScale="70000" lnSpcReduction="20000"/>
          </a:bodyPr>
          <a:lstStyle/>
          <a:p>
            <a:r>
              <a:rPr lang="hu-HU" dirty="0"/>
              <a:t>A </a:t>
            </a:r>
            <a:r>
              <a:rPr lang="hu-HU" dirty="0" smtClean="0"/>
              <a:t> </a:t>
            </a:r>
            <a:r>
              <a:rPr lang="hu-HU" dirty="0"/>
              <a:t>diverzifikáció </a:t>
            </a:r>
            <a:r>
              <a:rPr lang="hu-HU" dirty="0" smtClean="0"/>
              <a:t>helyi </a:t>
            </a:r>
            <a:r>
              <a:rPr lang="hu-HU" dirty="0"/>
              <a:t>kreativitást is igényel.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sikeres vidék többnyire újszerű, kreatív fejlesztések mentén alakul, válik versenyképessé.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kreativitást, az innovatív stratégiaalkotást, a helyi fejlesztési elképzelések innovatív jellegét </a:t>
            </a:r>
            <a:r>
              <a:rPr lang="hu-HU" dirty="0" smtClean="0"/>
              <a:t>az </a:t>
            </a:r>
            <a:r>
              <a:rPr lang="hu-HU" i="1" dirty="0"/>
              <a:t>Internet alapú tervező rendszer kötelező használata</a:t>
            </a:r>
            <a:r>
              <a:rPr lang="hu-HU" dirty="0"/>
              <a:t> </a:t>
            </a:r>
            <a:r>
              <a:rPr lang="hu-HU" dirty="0" smtClean="0"/>
              <a:t>jelentősen akadályozza .</a:t>
            </a:r>
          </a:p>
          <a:p>
            <a:r>
              <a:rPr lang="hu-HU" dirty="0" smtClean="0"/>
              <a:t>A </a:t>
            </a:r>
            <a:r>
              <a:rPr lang="hu-HU" dirty="0"/>
              <a:t>rendszer ugyan kreál egy, az ország szinte valamennyi térségének adottságait egységes szerkezetben listázó adatbázist, a szükségletek felmérése megvalósul, de azok főként szociális és </a:t>
            </a:r>
            <a:r>
              <a:rPr lang="hu-HU" dirty="0" smtClean="0"/>
              <a:t>alap-infrastruktúra </a:t>
            </a:r>
            <a:r>
              <a:rPr lang="hu-HU" dirty="0"/>
              <a:t>fejlesztési igényeket tükröznek. </a:t>
            </a:r>
          </a:p>
          <a:p>
            <a:r>
              <a:rPr lang="hu-HU" dirty="0" smtClean="0"/>
              <a:t>A </a:t>
            </a:r>
            <a:r>
              <a:rPr lang="hu-HU" dirty="0"/>
              <a:t>sablonosság, kreatív ötletek hiánya, az alacsony fokú innováció néhány üdítő kivételtől eltekintve mindenütt jellemző. </a:t>
            </a:r>
          </a:p>
          <a:p>
            <a:r>
              <a:rPr lang="hu-HU" dirty="0" smtClean="0"/>
              <a:t>A </a:t>
            </a:r>
            <a:r>
              <a:rPr lang="hu-HU" dirty="0"/>
              <a:t>teljes lefedettség </a:t>
            </a:r>
            <a:r>
              <a:rPr lang="hu-HU" dirty="0" smtClean="0">
                <a:sym typeface="Wingdings" pitchFamily="2" charset="2"/>
              </a:rPr>
              <a:t> verseny</a:t>
            </a:r>
            <a:br>
              <a:rPr lang="hu-HU" dirty="0" smtClean="0">
                <a:sym typeface="Wingdings" pitchFamily="2" charset="2"/>
              </a:rPr>
            </a:br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3200" dirty="0" smtClean="0">
                <a:solidFill>
                  <a:schemeClr val="accent1">
                    <a:lumMod val="50000"/>
                  </a:schemeClr>
                </a:solidFill>
              </a:rPr>
              <a:t>HELYI VIDÉKFEJLESZTÉSI STARTÉGIA</a:t>
            </a:r>
            <a:endParaRPr lang="hu-H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62500" lnSpcReduction="20000"/>
          </a:bodyPr>
          <a:lstStyle/>
          <a:p>
            <a:r>
              <a:rPr lang="hu-HU" dirty="0" smtClean="0"/>
              <a:t>K</a:t>
            </a:r>
            <a:r>
              <a:rPr lang="hu-HU" b="1" dirty="0" smtClean="0"/>
              <a:t>apacitásépítés</a:t>
            </a:r>
            <a:r>
              <a:rPr lang="hu-HU" dirty="0" smtClean="0"/>
              <a:t>: a </a:t>
            </a:r>
            <a:r>
              <a:rPr lang="hu-HU" dirty="0"/>
              <a:t>társadalmi tőke létrehozása és fejlesztése. Megelőzi és kiegészíti a fejlesztési stratégia megalkotását</a:t>
            </a:r>
            <a:r>
              <a:rPr lang="hu-HU" dirty="0" smtClean="0"/>
              <a:t>.</a:t>
            </a:r>
            <a:endParaRPr lang="hu-HU" dirty="0"/>
          </a:p>
          <a:p>
            <a:r>
              <a:rPr lang="hu-HU" dirty="0"/>
              <a:t>A tervezési szoftvernek egyetlen apró előnye, hogy a helyzetfeltárásnak egy meglehetősen részletes eredményét rögzíti. A sematikus rendszer miatt ez kormányzati szinten könnyen összehasonlítható adatbázist eredményez. Ez az összehasonlíthatóság azonban a helyi szinten kevésbé hasznavehető. </a:t>
            </a:r>
          </a:p>
          <a:p>
            <a:r>
              <a:rPr lang="hu-HU" dirty="0"/>
              <a:t>A szoftver komoly hibája a sematikussága és a korlátozott karakterszámok, amelyek helyenként nem is tették lehetővé a problémakör részletes bemutatását.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i="1" dirty="0" smtClean="0"/>
              <a:t>„</a:t>
            </a:r>
            <a:r>
              <a:rPr lang="hu-HU" i="1" dirty="0"/>
              <a:t>teljesen elvesznek a helyi specialitások prezentálásának lehetőségei és az </a:t>
            </a:r>
            <a:r>
              <a:rPr lang="hu-HU" i="1" dirty="0" err="1"/>
              <a:t>innovativitás</a:t>
            </a:r>
            <a:r>
              <a:rPr lang="hu-HU" i="1" dirty="0"/>
              <a:t> is a tervezési folyamatban”</a:t>
            </a:r>
            <a:endParaRPr lang="hu-HU" dirty="0"/>
          </a:p>
          <a:p>
            <a:r>
              <a:rPr lang="hu-HU" dirty="0" smtClean="0"/>
              <a:t>Prioritások </a:t>
            </a:r>
            <a:r>
              <a:rPr lang="hu-HU" dirty="0"/>
              <a:t>és intézkedések koherenciája a </a:t>
            </a:r>
            <a:r>
              <a:rPr lang="hu-HU" dirty="0" smtClean="0"/>
              <a:t>pályázati </a:t>
            </a:r>
            <a:r>
              <a:rPr lang="hu-HU" dirty="0"/>
              <a:t>kiírásokkal gyenge, </a:t>
            </a:r>
            <a:r>
              <a:rPr lang="hu-HU" dirty="0" smtClean="0"/>
              <a:t>nehéz </a:t>
            </a:r>
            <a:r>
              <a:rPr lang="hu-HU" dirty="0"/>
              <a:t>az illeszkedés vizsgálata is. </a:t>
            </a:r>
          </a:p>
          <a:p>
            <a:r>
              <a:rPr lang="hu-HU" dirty="0" smtClean="0"/>
              <a:t>HPME logika: a </a:t>
            </a:r>
            <a:r>
              <a:rPr lang="hu-HU" dirty="0"/>
              <a:t>projektek ezek nélkül is működőképesek, a forrásallokáció logikus és egyértelműen kijelöli, hogy mekkora a mozgástér az egyes támogatandó területek között. </a:t>
            </a:r>
            <a:r>
              <a:rPr lang="hu-HU" dirty="0" smtClean="0">
                <a:sym typeface="Wingdings" pitchFamily="2" charset="2"/>
              </a:rPr>
              <a:t> A</a:t>
            </a:r>
            <a:r>
              <a:rPr lang="hu-HU" dirty="0" smtClean="0"/>
              <a:t> </a:t>
            </a:r>
            <a:r>
              <a:rPr lang="hu-HU" dirty="0"/>
              <a:t>jogcímek irányítanak, a </a:t>
            </a:r>
            <a:r>
              <a:rPr lang="hu-HU" dirty="0" err="1"/>
              <a:t>HPME-k</a:t>
            </a:r>
            <a:r>
              <a:rPr lang="hu-HU" dirty="0"/>
              <a:t> </a:t>
            </a:r>
            <a:r>
              <a:rPr lang="hu-HU" dirty="0" smtClean="0"/>
              <a:t>az </a:t>
            </a:r>
            <a:r>
              <a:rPr lang="hu-HU" dirty="0"/>
              <a:t>adminisztrációt bonyolítják.</a:t>
            </a:r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3200" cap="all" dirty="0" smtClean="0">
                <a:solidFill>
                  <a:schemeClr val="accent1">
                    <a:lumMod val="50000"/>
                  </a:schemeClr>
                </a:solidFill>
              </a:rPr>
              <a:t>A vidék fejlődését akadályozó tényezők</a:t>
            </a:r>
            <a:endParaRPr lang="hu-HU" sz="3200" cap="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39248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dirty="0" smtClean="0"/>
              <a:t> </a:t>
            </a:r>
            <a:endParaRPr lang="hu-HU" dirty="0"/>
          </a:p>
          <a:p>
            <a:pPr marL="514350" lvl="0" indent="-514350">
              <a:buFont typeface="+mj-lt"/>
              <a:buAutoNum type="arabicPeriod"/>
            </a:pPr>
            <a:r>
              <a:rPr lang="hu-HU" b="1" dirty="0"/>
              <a:t>Tőkehiány </a:t>
            </a:r>
            <a:r>
              <a:rPr lang="hu-HU" dirty="0"/>
              <a:t>				</a:t>
            </a:r>
          </a:p>
          <a:p>
            <a:pPr marL="514350" lvl="0" indent="-514350">
              <a:buFont typeface="+mj-lt"/>
              <a:buAutoNum type="arabicPeriod"/>
            </a:pPr>
            <a:r>
              <a:rPr lang="hu-HU" b="1" dirty="0"/>
              <a:t>Támogatási források hiánya</a:t>
            </a:r>
            <a:r>
              <a:rPr lang="hu-HU" dirty="0"/>
              <a:t> 	</a:t>
            </a:r>
            <a:r>
              <a:rPr lang="hu-HU" dirty="0" smtClean="0"/>
              <a:t>	</a:t>
            </a:r>
            <a:endParaRPr lang="hu-HU" dirty="0"/>
          </a:p>
          <a:p>
            <a:pPr marL="514350" lvl="0" indent="-514350">
              <a:buFont typeface="+mj-lt"/>
              <a:buAutoNum type="arabicPeriod"/>
            </a:pPr>
            <a:r>
              <a:rPr lang="hu-HU" b="1" i="1" dirty="0">
                <a:solidFill>
                  <a:srgbClr val="006C31"/>
                </a:solidFill>
              </a:rPr>
              <a:t>Együttműködési készség hiánya</a:t>
            </a:r>
            <a:r>
              <a:rPr lang="hu-HU" dirty="0">
                <a:solidFill>
                  <a:srgbClr val="006C31"/>
                </a:solidFill>
              </a:rPr>
              <a:t> </a:t>
            </a:r>
            <a:r>
              <a:rPr lang="hu-HU" dirty="0"/>
              <a:t>	</a:t>
            </a:r>
            <a:r>
              <a:rPr lang="hu-HU" dirty="0" smtClean="0"/>
              <a:t>	</a:t>
            </a:r>
            <a:endParaRPr lang="hu-HU" dirty="0"/>
          </a:p>
          <a:p>
            <a:pPr marL="514350" lvl="0" indent="-514350">
              <a:buFont typeface="+mj-lt"/>
              <a:buAutoNum type="arabicPeriod"/>
            </a:pPr>
            <a:endParaRPr lang="hu-HU" sz="1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hu-HU" dirty="0" smtClean="0"/>
              <a:t>Fejletlen </a:t>
            </a:r>
            <a:r>
              <a:rPr lang="hu-HU" dirty="0"/>
              <a:t>infrastruktúra		</a:t>
            </a:r>
            <a:r>
              <a:rPr lang="hu-HU" dirty="0" smtClean="0"/>
              <a:t>	</a:t>
            </a:r>
            <a:endParaRPr lang="hu-HU" dirty="0"/>
          </a:p>
          <a:p>
            <a:pPr marL="514350" lvl="0" indent="-514350">
              <a:buFont typeface="+mj-lt"/>
              <a:buAutoNum type="arabicPeriod"/>
            </a:pPr>
            <a:r>
              <a:rPr lang="hu-HU" i="1" dirty="0">
                <a:solidFill>
                  <a:srgbClr val="006C31"/>
                </a:solidFill>
              </a:rPr>
              <a:t>Ismeretek hiánya</a:t>
            </a:r>
            <a:r>
              <a:rPr lang="hu-HU" dirty="0">
                <a:solidFill>
                  <a:srgbClr val="006C31"/>
                </a:solidFill>
              </a:rPr>
              <a:t> 	</a:t>
            </a:r>
            <a:r>
              <a:rPr lang="hu-HU" dirty="0"/>
              <a:t>		</a:t>
            </a:r>
          </a:p>
          <a:p>
            <a:pPr marL="514350" lvl="0" indent="-514350">
              <a:buFont typeface="+mj-lt"/>
              <a:buAutoNum type="arabicPeriod"/>
            </a:pPr>
            <a:r>
              <a:rPr lang="hu-HU" i="1" dirty="0">
                <a:solidFill>
                  <a:srgbClr val="006C31"/>
                </a:solidFill>
              </a:rPr>
              <a:t>Érdektelenség </a:t>
            </a:r>
            <a:r>
              <a:rPr lang="hu-HU" dirty="0"/>
              <a:t>			</a:t>
            </a:r>
          </a:p>
          <a:p>
            <a:pPr marL="514350" lvl="0" indent="-514350">
              <a:buFont typeface="+mj-lt"/>
              <a:buAutoNum type="arabicPeriod"/>
            </a:pPr>
            <a:r>
              <a:rPr lang="hu-HU" i="1" dirty="0" err="1">
                <a:solidFill>
                  <a:srgbClr val="006C31"/>
                </a:solidFill>
              </a:rPr>
              <a:t>Innovativitás</a:t>
            </a:r>
            <a:r>
              <a:rPr lang="hu-HU" i="1" dirty="0">
                <a:solidFill>
                  <a:srgbClr val="006C31"/>
                </a:solidFill>
              </a:rPr>
              <a:t> hiánya</a:t>
            </a:r>
            <a:r>
              <a:rPr lang="hu-HU" dirty="0">
                <a:solidFill>
                  <a:srgbClr val="006C31"/>
                </a:solidFill>
              </a:rPr>
              <a:t> 	</a:t>
            </a:r>
            <a:r>
              <a:rPr lang="hu-HU" dirty="0"/>
              <a:t>		</a:t>
            </a:r>
          </a:p>
          <a:p>
            <a:pPr marL="514350" lvl="0" indent="-514350">
              <a:buFont typeface="+mj-lt"/>
              <a:buAutoNum type="arabicPeriod"/>
            </a:pPr>
            <a:r>
              <a:rPr lang="hu-HU" dirty="0"/>
              <a:t>jogszabályi korlátok 			</a:t>
            </a:r>
          </a:p>
          <a:p>
            <a:pPr marL="514350" lvl="0" indent="-514350">
              <a:buFont typeface="+mj-lt"/>
              <a:buAutoNum type="arabicPeriod"/>
            </a:pPr>
            <a:r>
              <a:rPr lang="hu-HU" i="1" dirty="0">
                <a:solidFill>
                  <a:srgbClr val="006C31"/>
                </a:solidFill>
              </a:rPr>
              <a:t>Bizalom hiánya </a:t>
            </a:r>
            <a:r>
              <a:rPr lang="hu-HU" i="1" dirty="0"/>
              <a:t>	</a:t>
            </a:r>
            <a:r>
              <a:rPr lang="hu-HU" dirty="0"/>
              <a:t>		</a:t>
            </a:r>
          </a:p>
          <a:p>
            <a:pPr lvl="0"/>
            <a:endParaRPr lang="hu-HU" dirty="0"/>
          </a:p>
          <a:p>
            <a:pPr lvl="0">
              <a:buNone/>
            </a:pPr>
            <a:r>
              <a:rPr lang="hu-HU" i="1" dirty="0" smtClean="0">
                <a:solidFill>
                  <a:schemeClr val="accent1">
                    <a:lumMod val="50000"/>
                  </a:schemeClr>
                </a:solidFill>
              </a:rPr>
              <a:t>Forrás: (Kis – Köteles, 2010) </a:t>
            </a:r>
            <a:endParaRPr lang="hu-HU" i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3200" cap="all" dirty="0" err="1" smtClean="0">
                <a:solidFill>
                  <a:schemeClr val="accent1">
                    <a:lumMod val="50000"/>
                  </a:schemeClr>
                </a:solidFill>
              </a:rPr>
              <a:t>HACS-ok</a:t>
            </a:r>
            <a:r>
              <a:rPr lang="hu-HU" sz="3200" cap="all" dirty="0" smtClean="0">
                <a:solidFill>
                  <a:schemeClr val="accent1">
                    <a:lumMod val="50000"/>
                  </a:schemeClr>
                </a:solidFill>
              </a:rPr>
              <a:t> feladatai</a:t>
            </a:r>
            <a:endParaRPr lang="hu-HU" sz="3200" cap="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19256" cy="3960440"/>
          </a:xfrm>
        </p:spPr>
        <p:txBody>
          <a:bodyPr>
            <a:normAutofit fontScale="77500" lnSpcReduction="20000"/>
          </a:bodyPr>
          <a:lstStyle/>
          <a:p>
            <a:r>
              <a:rPr lang="hu-HU" sz="2700" b="1" dirty="0"/>
              <a:t>Több mint forráselosztás! </a:t>
            </a:r>
            <a:endParaRPr lang="hu-HU" sz="2700" b="1" dirty="0" smtClean="0"/>
          </a:p>
          <a:p>
            <a:r>
              <a:rPr lang="hu-HU" sz="2700" b="1" dirty="0" smtClean="0"/>
              <a:t>Kapacitásfejlesztés</a:t>
            </a:r>
            <a:r>
              <a:rPr lang="hu-HU" sz="2700" b="1" dirty="0"/>
              <a:t>, képességfejlesztés</a:t>
            </a:r>
            <a:r>
              <a:rPr lang="hu-HU" sz="2700" dirty="0"/>
              <a:t> </a:t>
            </a:r>
            <a:r>
              <a:rPr lang="hu-HU" sz="2700" dirty="0" smtClean="0"/>
              <a:t/>
            </a:r>
            <a:br>
              <a:rPr lang="hu-HU" sz="2700" dirty="0" smtClean="0"/>
            </a:br>
            <a:r>
              <a:rPr lang="hu-HU" sz="2700" dirty="0" smtClean="0"/>
              <a:t>(</a:t>
            </a:r>
            <a:r>
              <a:rPr lang="hu-HU" sz="2700" dirty="0"/>
              <a:t>népességmegtartó képesség helyett képességmegtartó népesség?) </a:t>
            </a:r>
            <a:r>
              <a:rPr lang="hu-HU" sz="2700" dirty="0" smtClean="0"/>
              <a:t/>
            </a:r>
            <a:br>
              <a:rPr lang="hu-HU" sz="2700" dirty="0" smtClean="0"/>
            </a:br>
            <a:r>
              <a:rPr lang="hu-HU" sz="2700" dirty="0" smtClean="0">
                <a:sym typeface="Wingdings"/>
              </a:rPr>
              <a:t></a:t>
            </a:r>
            <a:r>
              <a:rPr lang="hu-HU" sz="2700" dirty="0" smtClean="0"/>
              <a:t> </a:t>
            </a:r>
            <a:r>
              <a:rPr lang="hu-HU" sz="2700" dirty="0"/>
              <a:t>aktivitás fokozódik. </a:t>
            </a:r>
            <a:endParaRPr lang="hu-HU" sz="2700" dirty="0" smtClean="0"/>
          </a:p>
          <a:p>
            <a:pPr>
              <a:buNone/>
            </a:pPr>
            <a:endParaRPr lang="hu-HU" sz="2700" dirty="0"/>
          </a:p>
          <a:p>
            <a:pPr>
              <a:buNone/>
            </a:pPr>
            <a:r>
              <a:rPr lang="hu-HU" sz="2700" dirty="0" smtClean="0"/>
              <a:t>A </a:t>
            </a:r>
            <a:r>
              <a:rPr lang="hu-HU" sz="2700" dirty="0" err="1" smtClean="0"/>
              <a:t>HACS-ok</a:t>
            </a:r>
            <a:r>
              <a:rPr lang="hu-HU" sz="2700" dirty="0" smtClean="0"/>
              <a:t> </a:t>
            </a:r>
            <a:r>
              <a:rPr lang="hu-HU" sz="2700" dirty="0"/>
              <a:t>legfontosabb feladataiknak az alábbiakat </a:t>
            </a:r>
            <a:r>
              <a:rPr lang="hu-HU" sz="2700" dirty="0" smtClean="0"/>
              <a:t>tekintik:</a:t>
            </a:r>
          </a:p>
          <a:p>
            <a:pPr>
              <a:buNone/>
            </a:pPr>
            <a:r>
              <a:rPr lang="hu-HU" sz="2700" dirty="0" smtClean="0"/>
              <a:t>(Kis – Köteles, 2010)</a:t>
            </a:r>
            <a:endParaRPr lang="hu-HU" sz="2700" dirty="0"/>
          </a:p>
          <a:p>
            <a:pPr>
              <a:buNone/>
            </a:pPr>
            <a:endParaRPr lang="hu-HU" sz="2700" dirty="0"/>
          </a:p>
          <a:p>
            <a:pPr marL="514350" lvl="0" indent="-514350">
              <a:buFont typeface="+mj-lt"/>
              <a:buAutoNum type="arabicPeriod"/>
            </a:pPr>
            <a:r>
              <a:rPr lang="hu-HU" sz="2700" dirty="0"/>
              <a:t>Támogatási források nyújtása, odaítélése</a:t>
            </a:r>
          </a:p>
          <a:p>
            <a:pPr marL="514350" lvl="0" indent="-514350">
              <a:buFont typeface="+mj-lt"/>
              <a:buAutoNum type="arabicPeriod"/>
            </a:pPr>
            <a:r>
              <a:rPr lang="hu-HU" sz="2700" dirty="0"/>
              <a:t>Helyi gazdaság élénkítése, információáramoltatáson keresztül</a:t>
            </a:r>
          </a:p>
          <a:p>
            <a:pPr marL="514350" lvl="0" indent="-514350">
              <a:buFont typeface="+mj-lt"/>
              <a:buAutoNum type="arabicPeriod"/>
            </a:pPr>
            <a:r>
              <a:rPr lang="hu-HU" sz="2700" dirty="0"/>
              <a:t>Térségi kapcsolatok erősítése, </a:t>
            </a:r>
            <a:r>
              <a:rPr lang="hu-HU" sz="2700" dirty="0" err="1"/>
              <a:t>partnerségépítés</a:t>
            </a:r>
            <a:endParaRPr lang="hu-HU" sz="2700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3200" cap="all" dirty="0" smtClean="0">
                <a:solidFill>
                  <a:schemeClr val="accent1">
                    <a:lumMod val="50000"/>
                  </a:schemeClr>
                </a:solidFill>
              </a:rPr>
              <a:t>Finanszírozás</a:t>
            </a:r>
            <a:endParaRPr lang="hu-HU" sz="3200" cap="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4"/>
          </a:xfrm>
        </p:spPr>
        <p:txBody>
          <a:bodyPr>
            <a:normAutofit/>
          </a:bodyPr>
          <a:lstStyle/>
          <a:p>
            <a:r>
              <a:rPr lang="hu-HU" sz="2200" dirty="0"/>
              <a:t>A </a:t>
            </a:r>
            <a:r>
              <a:rPr lang="hu-HU" sz="2200" dirty="0" err="1"/>
              <a:t>HACS-ok</a:t>
            </a:r>
            <a:r>
              <a:rPr lang="hu-HU" sz="2200" dirty="0"/>
              <a:t> jelentős része finanszírozási problémákkal küzd. </a:t>
            </a:r>
            <a:endParaRPr lang="hu-HU" sz="2200" dirty="0" smtClean="0"/>
          </a:p>
          <a:p>
            <a:r>
              <a:rPr lang="hu-HU" sz="2200" dirty="0" smtClean="0"/>
              <a:t>A </a:t>
            </a:r>
            <a:r>
              <a:rPr lang="hu-HU" sz="2200" dirty="0"/>
              <a:t>működési források jelentős részét a kérelemkezelés, az adminisztráció köti le, így alig marad szabad kapacitás más fontos fejlesztési feladatok </a:t>
            </a:r>
            <a:r>
              <a:rPr lang="hu-HU" sz="2200" dirty="0" smtClean="0"/>
              <a:t>ellátására:</a:t>
            </a:r>
          </a:p>
          <a:p>
            <a:pPr lvl="1"/>
            <a:r>
              <a:rPr lang="hu-HU" sz="2200" dirty="0" smtClean="0"/>
              <a:t>fejlesztések generálása</a:t>
            </a:r>
          </a:p>
          <a:p>
            <a:pPr lvl="1"/>
            <a:r>
              <a:rPr lang="hu-HU" sz="2200" dirty="0" err="1" smtClean="0"/>
              <a:t>partnerségépítés</a:t>
            </a:r>
            <a:endParaRPr lang="hu-HU" sz="2200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3200" cap="all" dirty="0" smtClean="0">
                <a:solidFill>
                  <a:schemeClr val="accent1">
                    <a:lumMod val="50000"/>
                  </a:schemeClr>
                </a:solidFill>
              </a:rPr>
              <a:t>További problémák</a:t>
            </a:r>
            <a:endParaRPr lang="hu-HU" sz="3200" cap="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3960440"/>
          </a:xfrm>
        </p:spPr>
        <p:txBody>
          <a:bodyPr>
            <a:normAutofit fontScale="92500"/>
          </a:bodyPr>
          <a:lstStyle/>
          <a:p>
            <a:pPr lvl="0"/>
            <a:r>
              <a:rPr lang="hu-HU" sz="2600" dirty="0"/>
              <a:t>P</a:t>
            </a:r>
            <a:r>
              <a:rPr lang="hu-HU" sz="2600" dirty="0" smtClean="0"/>
              <a:t>ártpolitikai érdekek megjelenése.</a:t>
            </a:r>
            <a:endParaRPr lang="hu-HU" sz="2600" dirty="0"/>
          </a:p>
          <a:p>
            <a:pPr lvl="0"/>
            <a:r>
              <a:rPr lang="hu-HU" sz="2600" dirty="0"/>
              <a:t>Vállalkozások várakozások alatt vállalnak szerepet (turizmus, helyi élelmiszer</a:t>
            </a:r>
            <a:r>
              <a:rPr lang="hu-HU" sz="2600" dirty="0" smtClean="0"/>
              <a:t>).</a:t>
            </a:r>
            <a:endParaRPr lang="hu-HU" sz="2600" dirty="0"/>
          </a:p>
          <a:p>
            <a:pPr lvl="0"/>
            <a:r>
              <a:rPr lang="hu-HU" sz="2600" dirty="0"/>
              <a:t>Az önkormányzatok és az önkormányzati beruházások sok esetben ránehezednek a </a:t>
            </a:r>
            <a:r>
              <a:rPr lang="hu-HU" sz="2600" dirty="0" err="1"/>
              <a:t>Leader-programra</a:t>
            </a:r>
            <a:r>
              <a:rPr lang="hu-HU" sz="2600" dirty="0"/>
              <a:t>.</a:t>
            </a:r>
          </a:p>
          <a:p>
            <a:pPr lvl="0"/>
            <a:r>
              <a:rPr lang="hu-HU" sz="2600" dirty="0"/>
              <a:t>Traktorvásárlásra kreált pályázati rendszer </a:t>
            </a:r>
            <a:r>
              <a:rPr lang="hu-HU" sz="2600" dirty="0" smtClean="0"/>
              <a:t>alkalmazása.</a:t>
            </a:r>
            <a:endParaRPr lang="hu-HU" sz="2600" dirty="0"/>
          </a:p>
          <a:p>
            <a:pPr lvl="0"/>
            <a:r>
              <a:rPr lang="hu-HU" sz="2600" dirty="0"/>
              <a:t>Pályázati rendszer és a döntési mechanizmusok </a:t>
            </a:r>
            <a:r>
              <a:rPr lang="hu-HU" sz="2600" dirty="0" smtClean="0"/>
              <a:t>bonyolultsága.</a:t>
            </a:r>
            <a:endParaRPr lang="hu-HU" sz="2600" dirty="0"/>
          </a:p>
          <a:p>
            <a:pPr lvl="0"/>
            <a:r>
              <a:rPr lang="hu-HU" sz="2600" dirty="0"/>
              <a:t>Túl rövid pályázási </a:t>
            </a:r>
            <a:r>
              <a:rPr lang="hu-HU" sz="2600" dirty="0" smtClean="0"/>
              <a:t>időszak.</a:t>
            </a:r>
            <a:endParaRPr lang="hu-HU" sz="2600" dirty="0"/>
          </a:p>
          <a:p>
            <a:pPr lvl="0"/>
            <a:r>
              <a:rPr lang="hu-HU" sz="2600" dirty="0"/>
              <a:t>ÚMFT – ÚMVP összhang és szinergia </a:t>
            </a:r>
            <a:r>
              <a:rPr lang="hu-HU" sz="2600" dirty="0" smtClean="0"/>
              <a:t>probléma.</a:t>
            </a:r>
            <a:endParaRPr lang="hu-HU" sz="2600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3200" cap="all" dirty="0" smtClean="0">
                <a:solidFill>
                  <a:schemeClr val="accent1">
                    <a:lumMod val="50000"/>
                  </a:schemeClr>
                </a:solidFill>
              </a:rPr>
              <a:t>összegzés</a:t>
            </a:r>
            <a:endParaRPr lang="hu-HU" sz="3200" cap="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661248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hu-HU" sz="6200" dirty="0"/>
              <a:t>Nem Magyarország az egyetlen ország, ahol a fent jelzett problémák felmerülnek. </a:t>
            </a:r>
            <a:endParaRPr lang="hu-HU" sz="6200" dirty="0" smtClean="0"/>
          </a:p>
          <a:p>
            <a:pPr>
              <a:buNone/>
            </a:pPr>
            <a:r>
              <a:rPr lang="hu-HU" sz="6200" dirty="0" smtClean="0"/>
              <a:t>De </a:t>
            </a:r>
            <a:r>
              <a:rPr lang="hu-HU" sz="6200" dirty="0"/>
              <a:t>talán az egyetlen ország, ahol </a:t>
            </a:r>
            <a:r>
              <a:rPr lang="hu-HU" sz="6200" i="1" dirty="0"/>
              <a:t>valamennyi </a:t>
            </a:r>
            <a:r>
              <a:rPr lang="hu-HU" sz="6200" dirty="0"/>
              <a:t>probléma megtalálható.</a:t>
            </a:r>
          </a:p>
          <a:p>
            <a:pPr lvl="0"/>
            <a:r>
              <a:rPr lang="hu-HU" sz="5800" dirty="0"/>
              <a:t>Túlzott bürokrácia</a:t>
            </a:r>
          </a:p>
          <a:p>
            <a:pPr lvl="0"/>
            <a:r>
              <a:rPr lang="hu-HU" sz="5800" dirty="0"/>
              <a:t>Csúszás a finanszírozásban</a:t>
            </a:r>
          </a:p>
          <a:p>
            <a:pPr lvl="0"/>
            <a:r>
              <a:rPr lang="hu-HU" sz="5800" dirty="0" smtClean="0"/>
              <a:t>Politikai befolyás</a:t>
            </a:r>
            <a:endParaRPr lang="hu-HU" sz="5800" dirty="0"/>
          </a:p>
          <a:p>
            <a:pPr lvl="0"/>
            <a:r>
              <a:rPr lang="hu-HU" sz="5800" dirty="0"/>
              <a:t>Központi irányítás túlzott szerepvállalása</a:t>
            </a:r>
            <a:r>
              <a:rPr lang="hu-HU" sz="5800" dirty="0" smtClean="0"/>
              <a:t>,</a:t>
            </a:r>
            <a:endParaRPr lang="hu-HU" sz="5800" dirty="0"/>
          </a:p>
          <a:p>
            <a:pPr lvl="0"/>
            <a:r>
              <a:rPr lang="hu-HU" sz="5800" dirty="0" smtClean="0"/>
              <a:t>Működési </a:t>
            </a:r>
            <a:r>
              <a:rPr lang="hu-HU" sz="5800" dirty="0"/>
              <a:t>forráshiánya</a:t>
            </a:r>
          </a:p>
          <a:p>
            <a:pPr lvl="0"/>
            <a:r>
              <a:rPr lang="hu-HU" sz="5800" dirty="0"/>
              <a:t>Helyi </a:t>
            </a:r>
            <a:r>
              <a:rPr lang="hu-HU" sz="5800" dirty="0" smtClean="0"/>
              <a:t>társadalmi </a:t>
            </a:r>
            <a:r>
              <a:rPr lang="hu-HU" sz="5800" dirty="0"/>
              <a:t>tőke </a:t>
            </a:r>
            <a:r>
              <a:rPr lang="hu-HU" sz="5800" dirty="0" smtClean="0"/>
              <a:t>nagyon mérsékelt növekedése</a:t>
            </a:r>
            <a:endParaRPr lang="hu-HU" sz="5800" dirty="0"/>
          </a:p>
          <a:p>
            <a:pPr lvl="0"/>
            <a:r>
              <a:rPr lang="hu-HU" sz="5800" dirty="0" err="1" smtClean="0"/>
              <a:t>Innovativitás</a:t>
            </a:r>
            <a:r>
              <a:rPr lang="hu-HU" sz="5800" dirty="0" smtClean="0"/>
              <a:t> </a:t>
            </a:r>
            <a:r>
              <a:rPr lang="hu-HU" sz="5800" dirty="0"/>
              <a:t>gyenge</a:t>
            </a:r>
          </a:p>
          <a:p>
            <a:pPr lvl="0"/>
            <a:r>
              <a:rPr lang="hu-HU" sz="5800" dirty="0"/>
              <a:t>Helyi szereplők kiábrándulása – főként a vállalkozói és a civil szféra (következmény)</a:t>
            </a:r>
          </a:p>
          <a:p>
            <a:pPr>
              <a:buNone/>
            </a:pPr>
            <a:endParaRPr lang="hu-HU" sz="4200" dirty="0"/>
          </a:p>
          <a:p>
            <a:pPr>
              <a:buNone/>
            </a:pPr>
            <a:r>
              <a:rPr lang="hu-HU" sz="6200" b="1" dirty="0" smtClean="0"/>
              <a:t>A szereplők két legfontosabb álma:</a:t>
            </a:r>
          </a:p>
          <a:p>
            <a:pPr>
              <a:buFontTx/>
              <a:buChar char="-"/>
            </a:pPr>
            <a:r>
              <a:rPr lang="hu-HU" sz="5800" dirty="0" smtClean="0"/>
              <a:t>folytatást </a:t>
            </a:r>
            <a:r>
              <a:rPr lang="hu-HU" sz="5800" dirty="0"/>
              <a:t>2014-től </a:t>
            </a:r>
            <a:endParaRPr lang="hu-HU" sz="5800" dirty="0" smtClean="0"/>
          </a:p>
          <a:p>
            <a:pPr>
              <a:buFontTx/>
              <a:buChar char="-"/>
            </a:pPr>
            <a:r>
              <a:rPr lang="hu-HU" sz="5800" dirty="0" smtClean="0"/>
              <a:t>egyszerűbb</a:t>
            </a:r>
            <a:r>
              <a:rPr lang="hu-HU" sz="5800" dirty="0"/>
              <a:t>, gyorsabb, a </a:t>
            </a:r>
            <a:r>
              <a:rPr lang="hu-HU" sz="5800" dirty="0" smtClean="0"/>
              <a:t>nagyobb önállóságot </a:t>
            </a:r>
            <a:r>
              <a:rPr lang="hu-HU" sz="5800" dirty="0"/>
              <a:t>biztosító </a:t>
            </a:r>
            <a:r>
              <a:rPr lang="hu-HU" sz="5800" dirty="0" smtClean="0"/>
              <a:t>rendszer</a:t>
            </a:r>
          </a:p>
          <a:p>
            <a:pPr>
              <a:buNone/>
            </a:pPr>
            <a:endParaRPr lang="hu-HU" sz="2500" dirty="0" smtClean="0"/>
          </a:p>
          <a:p>
            <a:pPr>
              <a:buNone/>
            </a:pPr>
            <a:endParaRPr lang="hu-HU" sz="2500" dirty="0"/>
          </a:p>
          <a:p>
            <a:pPr>
              <a:buNone/>
            </a:pPr>
            <a:endParaRPr lang="hu-HU" sz="4200" dirty="0"/>
          </a:p>
          <a:p>
            <a:pPr algn="ctr">
              <a:buNone/>
            </a:pPr>
            <a:r>
              <a:rPr lang="hu-HU" sz="5800" b="1" i="1" dirty="0"/>
              <a:t>A részletekbe menő szabályozás helyett a központ feladata a keretek </a:t>
            </a:r>
            <a:r>
              <a:rPr lang="hu-HU" sz="5800" b="1" i="1" dirty="0" smtClean="0"/>
              <a:t>kijelölése</a:t>
            </a:r>
          </a:p>
          <a:p>
            <a:pPr algn="ctr">
              <a:buNone/>
            </a:pPr>
            <a:r>
              <a:rPr lang="hu-HU" sz="5800" b="1" i="1" dirty="0" smtClean="0"/>
              <a:t> </a:t>
            </a:r>
            <a:r>
              <a:rPr lang="hu-HU" sz="5800" b="1" i="1" dirty="0"/>
              <a:t>és szakmai </a:t>
            </a:r>
            <a:r>
              <a:rPr lang="hu-HU" sz="5800" b="1" i="1" dirty="0" smtClean="0"/>
              <a:t>szolgáltatás nyújtás </a:t>
            </a:r>
            <a:r>
              <a:rPr lang="hu-HU" sz="5800" b="1" i="1" dirty="0"/>
              <a:t>(tanácsadás)  annak érdekében, </a:t>
            </a:r>
            <a:endParaRPr lang="hu-HU" sz="5800" b="1" i="1" dirty="0" smtClean="0"/>
          </a:p>
          <a:p>
            <a:pPr algn="ctr">
              <a:buNone/>
            </a:pPr>
            <a:r>
              <a:rPr lang="hu-HU" sz="5800" b="1" i="1" dirty="0" smtClean="0"/>
              <a:t>hogy </a:t>
            </a:r>
            <a:r>
              <a:rPr lang="hu-HU" sz="5800" b="1" i="1" dirty="0"/>
              <a:t>ezeket a kereteket a </a:t>
            </a:r>
            <a:r>
              <a:rPr lang="hu-HU" sz="5800" b="1" i="1" dirty="0" err="1"/>
              <a:t>HACS-ok</a:t>
            </a:r>
            <a:r>
              <a:rPr lang="hu-HU" sz="5800" b="1" i="1" dirty="0"/>
              <a:t> jól töltsék fel tartalommal</a:t>
            </a:r>
            <a:r>
              <a:rPr lang="hu-HU" sz="5800" b="1" i="1" dirty="0" smtClean="0"/>
              <a:t>.</a:t>
            </a:r>
            <a:r>
              <a:rPr lang="hu-HU" sz="5800" dirty="0"/>
              <a:t> 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3200" cap="all" dirty="0" smtClean="0">
                <a:solidFill>
                  <a:schemeClr val="accent1">
                    <a:lumMod val="50000"/>
                  </a:schemeClr>
                </a:solidFill>
              </a:rPr>
              <a:t>Célok</a:t>
            </a:r>
            <a:endParaRPr lang="hu-HU" sz="3200" cap="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4929411"/>
          </a:xfrm>
        </p:spPr>
        <p:txBody>
          <a:bodyPr>
            <a:normAutofit fontScale="92500" lnSpcReduction="20000"/>
          </a:bodyPr>
          <a:lstStyle/>
          <a:p>
            <a:r>
              <a:rPr lang="hu-HU" sz="2600" dirty="0" smtClean="0"/>
              <a:t>Vidéki </a:t>
            </a:r>
            <a:r>
              <a:rPr lang="hu-HU" sz="2600" dirty="0"/>
              <a:t>szereplők ösztönzése és támogatása a térségük lehetőségeiről történő</a:t>
            </a:r>
            <a:r>
              <a:rPr lang="hu-HU" sz="2600" i="1" dirty="0"/>
              <a:t> </a:t>
            </a:r>
            <a:r>
              <a:rPr lang="hu-HU" sz="2600" b="1" i="1" dirty="0" smtClean="0"/>
              <a:t>együttgondolkodásban,</a:t>
            </a:r>
            <a:endParaRPr lang="hu-HU" sz="2600" dirty="0" smtClean="0"/>
          </a:p>
          <a:p>
            <a:r>
              <a:rPr lang="hu-HU" sz="2600" dirty="0" smtClean="0"/>
              <a:t>természeti </a:t>
            </a:r>
            <a:r>
              <a:rPr lang="hu-HU" sz="2600" dirty="0"/>
              <a:t>és a kulturális adottságok gazdagítása, </a:t>
            </a:r>
            <a:endParaRPr lang="hu-HU" sz="2600" dirty="0" smtClean="0"/>
          </a:p>
          <a:p>
            <a:r>
              <a:rPr lang="hu-HU" sz="2600" dirty="0" smtClean="0"/>
              <a:t>gazdasági </a:t>
            </a:r>
            <a:r>
              <a:rPr lang="hu-HU" sz="2600" dirty="0"/>
              <a:t>környezet megerősítése, </a:t>
            </a:r>
            <a:endParaRPr lang="hu-HU" sz="2600" dirty="0" smtClean="0"/>
          </a:p>
          <a:p>
            <a:r>
              <a:rPr lang="hu-HU" sz="2600" dirty="0" smtClean="0"/>
              <a:t>közösségek </a:t>
            </a:r>
            <a:r>
              <a:rPr lang="hu-HU" sz="2600" dirty="0"/>
              <a:t>önszervező képességének </a:t>
            </a:r>
            <a:r>
              <a:rPr lang="hu-HU" sz="2600" dirty="0" smtClean="0"/>
              <a:t>javítása,</a:t>
            </a:r>
          </a:p>
          <a:p>
            <a:r>
              <a:rPr lang="hu-HU" sz="2600" dirty="0" smtClean="0"/>
              <a:t>együttműködések </a:t>
            </a:r>
            <a:r>
              <a:rPr lang="hu-HU" sz="2600" dirty="0"/>
              <a:t>ösztönzése; </a:t>
            </a:r>
            <a:endParaRPr lang="hu-HU" sz="2600" dirty="0" smtClean="0"/>
          </a:p>
          <a:p>
            <a:r>
              <a:rPr lang="hu-HU" sz="2600" dirty="0" smtClean="0"/>
              <a:t>a </a:t>
            </a:r>
            <a:r>
              <a:rPr lang="hu-HU" sz="2600" dirty="0"/>
              <a:t>fejlesztésben potenciálisan szerepet vállaló helyi csoportok együttműködésének erősítésével az </a:t>
            </a:r>
            <a:r>
              <a:rPr lang="hu-HU" sz="2600" b="1" dirty="0"/>
              <a:t>integrált, alulról jövő fejlesztési kezdeményezések </a:t>
            </a:r>
            <a:r>
              <a:rPr lang="hu-HU" sz="2600" b="1" dirty="0" smtClean="0"/>
              <a:t>támogatása</a:t>
            </a:r>
          </a:p>
          <a:p>
            <a:pPr>
              <a:buNone/>
            </a:pPr>
            <a:endParaRPr lang="hu-HU" sz="2600" dirty="0" smtClean="0"/>
          </a:p>
          <a:p>
            <a:pPr>
              <a:buNone/>
            </a:pPr>
            <a:r>
              <a:rPr lang="hu-HU" sz="2600" dirty="0" smtClean="0"/>
              <a:t>gazdaságfejlesztés </a:t>
            </a:r>
            <a:r>
              <a:rPr lang="hu-HU" sz="2600" dirty="0" smtClean="0">
                <a:sym typeface="Wingdings" pitchFamily="2" charset="2"/>
              </a:rPr>
              <a:t></a:t>
            </a:r>
            <a:r>
              <a:rPr lang="hu-HU" sz="2600" dirty="0" smtClean="0"/>
              <a:t>„</a:t>
            </a:r>
            <a:r>
              <a:rPr lang="hu-HU" sz="2600" dirty="0"/>
              <a:t>csak” egy </a:t>
            </a:r>
            <a:r>
              <a:rPr lang="hu-HU" sz="2600" dirty="0" smtClean="0"/>
              <a:t>módszer, közösségépítés</a:t>
            </a:r>
          </a:p>
          <a:p>
            <a:pPr>
              <a:buNone/>
            </a:pPr>
            <a:endParaRPr lang="hu-HU" sz="2600" dirty="0" smtClean="0"/>
          </a:p>
          <a:p>
            <a:pPr>
              <a:buNone/>
            </a:pPr>
            <a:r>
              <a:rPr lang="hu-HU" sz="2600" i="1" dirty="0" smtClean="0"/>
              <a:t>Mi magyarázza a kiábrándulást, a </a:t>
            </a:r>
            <a:r>
              <a:rPr lang="hu-HU" sz="2600" i="1" dirty="0"/>
              <a:t>kezdeti </a:t>
            </a:r>
            <a:r>
              <a:rPr lang="hu-HU" sz="2600" i="1" dirty="0" smtClean="0"/>
              <a:t>lelkesedés csökkenését?</a:t>
            </a:r>
            <a:endParaRPr lang="hu-HU" sz="2600" i="1" dirty="0"/>
          </a:p>
          <a:p>
            <a:pPr>
              <a:buNone/>
            </a:pPr>
            <a:endParaRPr lang="hu-HU" b="1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3200" cap="all" dirty="0" smtClean="0">
                <a:solidFill>
                  <a:schemeClr val="accent1">
                    <a:lumMod val="50000"/>
                  </a:schemeClr>
                </a:solidFill>
              </a:rPr>
              <a:t>Előzmények</a:t>
            </a:r>
            <a:endParaRPr lang="hu-HU" sz="3200" cap="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4929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200" i="1" dirty="0"/>
              <a:t>A jelenleg futó </a:t>
            </a:r>
            <a:r>
              <a:rPr lang="hu-HU" sz="2200" i="1" dirty="0" err="1"/>
              <a:t>Leader-program</a:t>
            </a:r>
            <a:r>
              <a:rPr lang="hu-HU" sz="2200" i="1" dirty="0"/>
              <a:t> (</a:t>
            </a:r>
            <a:r>
              <a:rPr lang="hu-HU" sz="2200" i="1" dirty="0" err="1"/>
              <a:t>ÚMVP-Leader</a:t>
            </a:r>
            <a:r>
              <a:rPr lang="hu-HU" sz="2200" i="1" dirty="0"/>
              <a:t>) előzményei: </a:t>
            </a:r>
            <a:endParaRPr lang="hu-HU" sz="2200" i="1" dirty="0" smtClean="0"/>
          </a:p>
          <a:p>
            <a:r>
              <a:rPr lang="hu-HU" sz="2200" i="1" dirty="0" smtClean="0"/>
              <a:t>Gyors </a:t>
            </a:r>
            <a:r>
              <a:rPr lang="hu-HU" sz="2200" i="1" dirty="0"/>
              <a:t>Reagálás </a:t>
            </a:r>
            <a:r>
              <a:rPr lang="hu-HU" sz="2200" i="1" dirty="0" smtClean="0"/>
              <a:t>Program</a:t>
            </a:r>
          </a:p>
          <a:p>
            <a:r>
              <a:rPr lang="hu-HU" sz="2200" i="1" dirty="0" smtClean="0"/>
              <a:t>SAPARD</a:t>
            </a:r>
          </a:p>
          <a:p>
            <a:r>
              <a:rPr lang="hu-HU" sz="2200" i="1" dirty="0" smtClean="0"/>
              <a:t>kísérleti </a:t>
            </a:r>
            <a:r>
              <a:rPr lang="hu-HU" sz="2200" i="1" dirty="0" err="1" smtClean="0"/>
              <a:t>leader</a:t>
            </a:r>
            <a:endParaRPr lang="hu-HU" sz="2200" i="1" dirty="0" smtClean="0"/>
          </a:p>
          <a:p>
            <a:r>
              <a:rPr lang="hu-HU" sz="2200" i="1" dirty="0" smtClean="0"/>
              <a:t>AVOP </a:t>
            </a:r>
            <a:r>
              <a:rPr lang="hu-HU" sz="2200" i="1" dirty="0" err="1" smtClean="0"/>
              <a:t>leader</a:t>
            </a:r>
            <a:endParaRPr lang="hu-HU" sz="2200" i="1" dirty="0" smtClean="0"/>
          </a:p>
          <a:p>
            <a:pPr>
              <a:buNone/>
            </a:pPr>
            <a:endParaRPr lang="hu-HU" sz="2200" i="1" dirty="0" smtClean="0"/>
          </a:p>
          <a:p>
            <a:pPr algn="ctr">
              <a:buNone/>
            </a:pPr>
            <a:endParaRPr lang="hu-HU" sz="2200" i="1" dirty="0"/>
          </a:p>
          <a:p>
            <a:pPr algn="ctr">
              <a:buNone/>
            </a:pPr>
            <a:r>
              <a:rPr lang="hu-HU" sz="2000" b="1" i="1" dirty="0" smtClean="0"/>
              <a:t>Valamilyen </a:t>
            </a:r>
            <a:r>
              <a:rPr lang="hu-HU" sz="2000" b="1" i="1" dirty="0"/>
              <a:t>közösségi irányítású vidékfejlesztési </a:t>
            </a:r>
            <a:r>
              <a:rPr lang="hu-HU" sz="2000" b="1" i="1" dirty="0" smtClean="0"/>
              <a:t>program végrehajtásának  </a:t>
            </a:r>
          </a:p>
          <a:p>
            <a:pPr algn="ctr">
              <a:buNone/>
            </a:pPr>
            <a:r>
              <a:rPr lang="hu-HU" sz="2000" b="1" i="1" dirty="0" smtClean="0"/>
              <a:t>az akciócsoportok mintegy </a:t>
            </a:r>
            <a:r>
              <a:rPr lang="hu-HU" sz="2000" b="1" i="1" dirty="0"/>
              <a:t>¾</a:t>
            </a:r>
            <a:r>
              <a:rPr lang="hu-HU" sz="2000" b="1" i="1" dirty="0" err="1"/>
              <a:t>-ében</a:t>
            </a:r>
            <a:r>
              <a:rPr lang="hu-HU" sz="2000" b="1" i="1" dirty="0"/>
              <a:t> </a:t>
            </a:r>
            <a:r>
              <a:rPr lang="hu-HU" sz="2000" b="1" i="1" dirty="0" smtClean="0"/>
              <a:t>volt </a:t>
            </a:r>
            <a:r>
              <a:rPr lang="hu-HU" sz="2000" b="1" i="1" dirty="0"/>
              <a:t>valamilyen előzménye</a:t>
            </a:r>
            <a:r>
              <a:rPr lang="hu-HU" sz="2000" b="1" i="1" dirty="0" smtClean="0"/>
              <a:t>.</a:t>
            </a:r>
            <a:endParaRPr lang="hu-HU" sz="2000" b="1" dirty="0"/>
          </a:p>
          <a:p>
            <a:pPr>
              <a:buNone/>
            </a:pPr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3200" cap="all" dirty="0" smtClean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hu-HU" sz="3200" cap="all" dirty="0" err="1" smtClean="0">
                <a:solidFill>
                  <a:schemeClr val="accent1">
                    <a:lumMod val="50000"/>
                  </a:schemeClr>
                </a:solidFill>
              </a:rPr>
              <a:t>Leader-források</a:t>
            </a:r>
            <a:r>
              <a:rPr lang="hu-HU" sz="3200" cap="all" dirty="0" smtClean="0">
                <a:solidFill>
                  <a:schemeClr val="accent1">
                    <a:lumMod val="50000"/>
                  </a:schemeClr>
                </a:solidFill>
              </a:rPr>
              <a:t> növekedése</a:t>
            </a:r>
            <a:endParaRPr lang="hu-HU" sz="3200" cap="all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611560" y="1412776"/>
          <a:ext cx="784887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3200" cap="all" dirty="0" err="1" smtClean="0">
                <a:solidFill>
                  <a:schemeClr val="accent1">
                    <a:lumMod val="50000"/>
                  </a:schemeClr>
                </a:solidFill>
              </a:rPr>
              <a:t>Leader-alapelvek</a:t>
            </a:r>
            <a:endParaRPr lang="hu-HU" sz="3200" cap="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lvl="0"/>
            <a:r>
              <a:rPr lang="hu-HU" sz="2000" dirty="0"/>
              <a:t>területiség</a:t>
            </a:r>
          </a:p>
          <a:p>
            <a:pPr lvl="0"/>
            <a:r>
              <a:rPr lang="hu-HU" sz="2000" dirty="0" err="1"/>
              <a:t>decentralizásió</a:t>
            </a:r>
            <a:r>
              <a:rPr lang="hu-HU" sz="2000" dirty="0"/>
              <a:t>, szubszidiaritás</a:t>
            </a:r>
          </a:p>
          <a:p>
            <a:pPr lvl="0"/>
            <a:r>
              <a:rPr lang="hu-HU" sz="2000" dirty="0"/>
              <a:t>(háromoldalú) partnerség,</a:t>
            </a:r>
          </a:p>
          <a:p>
            <a:pPr lvl="0"/>
            <a:r>
              <a:rPr lang="hu-HU" sz="2000" dirty="0"/>
              <a:t>innováció </a:t>
            </a:r>
          </a:p>
          <a:p>
            <a:pPr lvl="0"/>
            <a:r>
              <a:rPr lang="hu-HU" sz="2000" dirty="0"/>
              <a:t>integrált intézkedések</a:t>
            </a:r>
          </a:p>
          <a:p>
            <a:pPr lvl="0"/>
            <a:r>
              <a:rPr lang="hu-HU" sz="2000" dirty="0"/>
              <a:t>hálózatosodás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hu-HU" sz="3200" i="1" dirty="0" smtClean="0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hu-HU" sz="3200" i="1" cap="all" dirty="0" smtClean="0">
                <a:solidFill>
                  <a:schemeClr val="accent1">
                    <a:lumMod val="50000"/>
                  </a:schemeClr>
                </a:solidFill>
              </a:rPr>
              <a:t>területiség</a:t>
            </a:r>
            <a:endParaRPr lang="hu-HU" sz="3200" i="1" cap="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fontScale="77500" lnSpcReduction="20000"/>
          </a:bodyPr>
          <a:lstStyle/>
          <a:p>
            <a:r>
              <a:rPr lang="hu-HU" dirty="0"/>
              <a:t>H</a:t>
            </a:r>
            <a:r>
              <a:rPr lang="hu-HU" dirty="0" smtClean="0"/>
              <a:t>elyismeret </a:t>
            </a:r>
            <a:r>
              <a:rPr lang="hu-HU" dirty="0" smtClean="0">
                <a:sym typeface="Wingdings" pitchFamily="2" charset="2"/>
              </a:rPr>
              <a:t> </a:t>
            </a:r>
            <a:r>
              <a:rPr lang="hu-HU" dirty="0" smtClean="0"/>
              <a:t>reális célmeghatározás, projektkiválasztás </a:t>
            </a:r>
          </a:p>
          <a:p>
            <a:r>
              <a:rPr lang="hu-HU" dirty="0" smtClean="0"/>
              <a:t>Hatékony </a:t>
            </a:r>
            <a:r>
              <a:rPr lang="hu-HU" dirty="0"/>
              <a:t>lehet a helyi endogén erőforrások felhasználása.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közelség, az ismertség a számon kérhetőséget, a helyi akciócsoport a demokratikus legitimitást erősíti.  </a:t>
            </a:r>
          </a:p>
          <a:p>
            <a:r>
              <a:rPr lang="hu-HU" dirty="0"/>
              <a:t>Települések száma a </a:t>
            </a:r>
            <a:r>
              <a:rPr lang="hu-HU" dirty="0" err="1"/>
              <a:t>HACS-okban</a:t>
            </a:r>
            <a:r>
              <a:rPr lang="hu-HU" dirty="0"/>
              <a:t> átlagosan 13 (3-48).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err="1"/>
              <a:t>HACS-ok</a:t>
            </a:r>
            <a:r>
              <a:rPr lang="hu-HU" dirty="0"/>
              <a:t> többsége </a:t>
            </a:r>
            <a:r>
              <a:rPr lang="hu-HU" b="1" i="1" dirty="0"/>
              <a:t>túl nagy</a:t>
            </a:r>
            <a:r>
              <a:rPr lang="hu-HU" dirty="0"/>
              <a:t> (ld. pl. Zengő-Duna), </a:t>
            </a:r>
            <a:r>
              <a:rPr lang="hu-HU" b="1" dirty="0" smtClean="0"/>
              <a:t>nem homogén</a:t>
            </a:r>
            <a:r>
              <a:rPr lang="hu-HU" dirty="0"/>
              <a:t> </a:t>
            </a:r>
            <a:r>
              <a:rPr lang="hu-HU" dirty="0" smtClean="0"/>
              <a:t>eltérő fejlesztési prioritások, </a:t>
            </a:r>
          </a:p>
          <a:p>
            <a:r>
              <a:rPr lang="hu-HU" b="1" dirty="0"/>
              <a:t>G</a:t>
            </a:r>
            <a:r>
              <a:rPr lang="hu-HU" b="1" dirty="0" smtClean="0"/>
              <a:t>yenge </a:t>
            </a:r>
            <a:r>
              <a:rPr lang="hu-HU" b="1" dirty="0"/>
              <a:t>az a belső kohézió</a:t>
            </a:r>
            <a:r>
              <a:rPr lang="hu-HU" dirty="0"/>
              <a:t>, ami egy motivált, valóban alulról építkező eredményes fejlesztési programhoz nélkülözhetetlen. </a:t>
            </a:r>
            <a:r>
              <a:rPr lang="hu-HU" dirty="0" smtClean="0"/>
              <a:t>(A </a:t>
            </a:r>
            <a:r>
              <a:rPr lang="hu-HU" dirty="0"/>
              <a:t>vidéki közösségek, az emberi kapcsolatok és a bennük gyökerező társadalmi tőke a vidék fejlődésének fontos </a:t>
            </a:r>
            <a:r>
              <a:rPr lang="hu-HU" dirty="0" smtClean="0"/>
              <a:t>erőforrása)</a:t>
            </a:r>
            <a:endParaRPr lang="hu-HU" dirty="0"/>
          </a:p>
          <a:p>
            <a:r>
              <a:rPr lang="hu-HU" dirty="0" smtClean="0"/>
              <a:t>Az </a:t>
            </a:r>
            <a:r>
              <a:rPr lang="hu-HU" dirty="0"/>
              <a:t>egy kistérségre épülő akciócsoportok összekapcsolása (méret duplázása) mögött politikai szándékok is </a:t>
            </a:r>
            <a:r>
              <a:rPr lang="hu-HU" dirty="0" smtClean="0"/>
              <a:t>sejthetők. </a:t>
            </a:r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u-HU" sz="3200" cap="all" dirty="0" smtClean="0">
                <a:solidFill>
                  <a:schemeClr val="accent1">
                    <a:lumMod val="50000"/>
                  </a:schemeClr>
                </a:solidFill>
              </a:rPr>
              <a:t>Akciócsoportok és választási körzetek</a:t>
            </a:r>
            <a:endParaRPr lang="fr-FR" sz="3200" dirty="0"/>
          </a:p>
        </p:txBody>
      </p:sp>
      <p:sp>
        <p:nvSpPr>
          <p:cNvPr id="7171" name="Espace réservé du contenu 2"/>
          <p:cNvSpPr>
            <a:spLocks noGrp="1"/>
          </p:cNvSpPr>
          <p:nvPr>
            <p:ph sz="half" idx="1"/>
          </p:nvPr>
        </p:nvSpPr>
        <p:spPr>
          <a:xfrm>
            <a:off x="611560" y="2708920"/>
            <a:ext cx="4038228" cy="4453880"/>
          </a:xfrm>
        </p:spPr>
        <p:txBody>
          <a:bodyPr/>
          <a:lstStyle/>
          <a:p>
            <a:pPr eaLnBrk="1" hangingPunct="1">
              <a:buNone/>
            </a:pPr>
            <a:r>
              <a:rPr lang="hu-HU" dirty="0" smtClean="0"/>
              <a:t>		     kistérségek</a:t>
            </a:r>
            <a:endParaRPr lang="fr-FR" dirty="0" smtClean="0"/>
          </a:p>
        </p:txBody>
      </p:sp>
      <p:sp>
        <p:nvSpPr>
          <p:cNvPr id="7172" name="Espace réservé du contenu 3"/>
          <p:cNvSpPr>
            <a:spLocks noGrp="1"/>
          </p:cNvSpPr>
          <p:nvPr>
            <p:ph sz="half" idx="2"/>
          </p:nvPr>
        </p:nvSpPr>
        <p:spPr>
          <a:xfrm>
            <a:off x="4802188" y="2636838"/>
            <a:ext cx="4038600" cy="4525962"/>
          </a:xfrm>
        </p:spPr>
        <p:txBody>
          <a:bodyPr/>
          <a:lstStyle/>
          <a:p>
            <a:pPr eaLnBrk="1" hangingPunct="1">
              <a:buNone/>
            </a:pPr>
            <a:r>
              <a:rPr lang="hu-HU" dirty="0" smtClean="0"/>
              <a:t>     választókörzetek</a:t>
            </a:r>
            <a:endParaRPr lang="fr-FR" dirty="0" smtClean="0"/>
          </a:p>
        </p:txBody>
      </p:sp>
      <p:pic>
        <p:nvPicPr>
          <p:cNvPr id="7173" name="Picture 2" descr="C:\Users\MARIE-~1.MAU\AppData\Local\Temp\red Gals et l'électoral zones-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1888" y="3529013"/>
            <a:ext cx="3138487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Image 5" descr="red les Gals et les microrégions.t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0000" y="3529013"/>
            <a:ext cx="3319463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ZoneTexte 6"/>
          <p:cNvSpPr txBox="1">
            <a:spLocks noChangeArrowheads="1"/>
          </p:cNvSpPr>
          <p:nvPr/>
        </p:nvSpPr>
        <p:spPr bwMode="auto">
          <a:xfrm>
            <a:off x="3502025" y="6049963"/>
            <a:ext cx="13379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dirty="0" smtClean="0">
                <a:latin typeface="Calibri" pitchFamily="34" charset="0"/>
              </a:rPr>
              <a:t>Zeng</a:t>
            </a:r>
            <a:r>
              <a:rPr lang="hu-HU" b="1" dirty="0" smtClean="0">
                <a:latin typeface="Calibri" pitchFamily="34" charset="0"/>
              </a:rPr>
              <a:t>ő</a:t>
            </a:r>
            <a:r>
              <a:rPr lang="fr-FR" b="1" dirty="0" smtClean="0">
                <a:latin typeface="Calibri" pitchFamily="34" charset="0"/>
              </a:rPr>
              <a:t>-Duna</a:t>
            </a:r>
            <a:endParaRPr lang="fr-FR" b="1" dirty="0">
              <a:latin typeface="Calibri" pitchFamily="34" charset="0"/>
            </a:endParaRPr>
          </a:p>
        </p:txBody>
      </p:sp>
      <p:sp>
        <p:nvSpPr>
          <p:cNvPr id="7176" name="ZoneTexte 7"/>
          <p:cNvSpPr txBox="1">
            <a:spLocks noChangeArrowheads="1"/>
          </p:cNvSpPr>
          <p:nvPr/>
        </p:nvSpPr>
        <p:spPr bwMode="auto">
          <a:xfrm>
            <a:off x="1054100" y="5978525"/>
            <a:ext cx="143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dirty="0" smtClean="0">
                <a:latin typeface="Calibri" pitchFamily="34" charset="0"/>
              </a:rPr>
              <a:t>Mecsekvid</a:t>
            </a:r>
            <a:r>
              <a:rPr lang="hu-HU" b="1" dirty="0" smtClean="0">
                <a:latin typeface="Calibri" pitchFamily="34" charset="0"/>
              </a:rPr>
              <a:t>é</a:t>
            </a:r>
            <a:r>
              <a:rPr lang="fr-FR" b="1" dirty="0" smtClean="0">
                <a:latin typeface="Calibri" pitchFamily="34" charset="0"/>
              </a:rPr>
              <a:t>k</a:t>
            </a:r>
            <a:endParaRPr lang="fr-FR" b="1" dirty="0">
              <a:latin typeface="Calibri" pitchFamily="34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flipH="1" flipV="1">
            <a:off x="3573463" y="5186363"/>
            <a:ext cx="504825" cy="9350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V="1">
            <a:off x="1630363" y="5041900"/>
            <a:ext cx="1079500" cy="9366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179" name="Image 2" descr="les Gals et les micror%E9gions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1052736"/>
            <a:ext cx="226695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3851920" y="2204864"/>
            <a:ext cx="360363" cy="287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hu-HU" sz="3200" i="1" cap="all" dirty="0" smtClean="0">
                <a:solidFill>
                  <a:schemeClr val="accent1">
                    <a:lumMod val="50000"/>
                  </a:schemeClr>
                </a:solidFill>
              </a:rPr>
              <a:t>2. Decentralizáció - szubszidiaritás</a:t>
            </a:r>
            <a:endParaRPr lang="hu-HU" sz="3200" i="1" cap="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661248"/>
          </a:xfrm>
        </p:spPr>
        <p:txBody>
          <a:bodyPr>
            <a:normAutofit fontScale="32500" lnSpcReduction="20000"/>
          </a:bodyPr>
          <a:lstStyle/>
          <a:p>
            <a:r>
              <a:rPr lang="hu-HU" sz="6200" dirty="0" smtClean="0"/>
              <a:t>A vidékfejlesztést </a:t>
            </a:r>
            <a:r>
              <a:rPr lang="hu-HU" sz="6200" dirty="0"/>
              <a:t>koherens európai keretek között, de lokálisan, a helyi közösségek által irányítottan kell megvalósítani. </a:t>
            </a:r>
            <a:r>
              <a:rPr lang="hu-HU" sz="6200" b="1" dirty="0"/>
              <a:t>A döntéseket az érintettekhez legközelebbi szinten, azok együttműködésével kell meghozni.</a:t>
            </a:r>
            <a:r>
              <a:rPr lang="hu-HU" sz="6200" i="1" dirty="0"/>
              <a:t> (</a:t>
            </a:r>
            <a:r>
              <a:rPr lang="hu-HU" sz="6200" i="1" dirty="0" err="1"/>
              <a:t>Ld</a:t>
            </a:r>
            <a:r>
              <a:rPr lang="hu-HU" sz="6200" i="1" dirty="0"/>
              <a:t>: </a:t>
            </a:r>
            <a:r>
              <a:rPr lang="hu-HU" sz="6200" i="1" dirty="0" err="1"/>
              <a:t>corki</a:t>
            </a:r>
            <a:r>
              <a:rPr lang="hu-HU" sz="6200" i="1" dirty="0"/>
              <a:t> nyilatkozat!) </a:t>
            </a:r>
            <a:endParaRPr lang="hu-HU" sz="6200" dirty="0"/>
          </a:p>
          <a:p>
            <a:r>
              <a:rPr lang="hu-HU" sz="6200" i="1" dirty="0"/>
              <a:t>A</a:t>
            </a:r>
            <a:r>
              <a:rPr lang="hu-HU" sz="6200" dirty="0"/>
              <a:t> programkidolgozás és a végrehajtás </a:t>
            </a:r>
            <a:r>
              <a:rPr lang="hu-HU" sz="6200" dirty="0" smtClean="0"/>
              <a:t>során </a:t>
            </a:r>
            <a:r>
              <a:rPr lang="hu-HU" sz="6200" b="1" i="1" dirty="0" smtClean="0"/>
              <a:t>önkéntesség</a:t>
            </a:r>
            <a:r>
              <a:rPr lang="hu-HU" sz="6200" b="1" i="1" dirty="0"/>
              <a:t>, </a:t>
            </a:r>
            <a:r>
              <a:rPr lang="hu-HU" sz="6200" b="1" i="1" dirty="0" smtClean="0"/>
              <a:t>aktivitás</a:t>
            </a:r>
            <a:endParaRPr lang="hu-HU" sz="6200" b="1" i="1" dirty="0"/>
          </a:p>
          <a:p>
            <a:r>
              <a:rPr lang="hu-HU" sz="6200" dirty="0"/>
              <a:t>A növekvő források elosztása </a:t>
            </a:r>
            <a:r>
              <a:rPr lang="hu-HU" sz="6200" dirty="0" smtClean="0"/>
              <a:t>- </a:t>
            </a:r>
            <a:r>
              <a:rPr lang="hu-HU" sz="6200" b="1" i="1" dirty="0" smtClean="0"/>
              <a:t>helyi kompetencia</a:t>
            </a:r>
            <a:endParaRPr lang="hu-HU" sz="6200" b="1" i="1" dirty="0"/>
          </a:p>
          <a:p>
            <a:r>
              <a:rPr lang="hu-HU" sz="6200" dirty="0"/>
              <a:t>A szubszidiaritás </a:t>
            </a:r>
            <a:r>
              <a:rPr lang="hu-HU" sz="6200" dirty="0" smtClean="0"/>
              <a:t>segíti </a:t>
            </a:r>
            <a:r>
              <a:rPr lang="hu-HU" sz="6200" dirty="0"/>
              <a:t>a </a:t>
            </a:r>
            <a:r>
              <a:rPr lang="hu-HU" sz="6200" b="1" i="1" dirty="0"/>
              <a:t>részvétel növelését </a:t>
            </a:r>
            <a:r>
              <a:rPr lang="hu-HU" sz="6200" dirty="0"/>
              <a:t>és a helyi erőforrások mozgósítását.</a:t>
            </a:r>
          </a:p>
          <a:p>
            <a:pPr>
              <a:buNone/>
            </a:pPr>
            <a:endParaRPr lang="hu-HU" sz="6200" b="1" i="1" dirty="0" smtClean="0"/>
          </a:p>
          <a:p>
            <a:pPr>
              <a:buNone/>
            </a:pPr>
            <a:r>
              <a:rPr lang="hu-HU" sz="6200" b="1" i="1" dirty="0" smtClean="0"/>
              <a:t>Ezzel </a:t>
            </a:r>
            <a:r>
              <a:rPr lang="hu-HU" sz="6200" b="1" i="1" dirty="0"/>
              <a:t>szemben </a:t>
            </a:r>
            <a:r>
              <a:rPr lang="hu-HU" sz="6200" b="1" i="1" dirty="0" smtClean="0"/>
              <a:t>Magyarországon:</a:t>
            </a:r>
            <a:endParaRPr lang="hu-HU" sz="6200" dirty="0"/>
          </a:p>
          <a:p>
            <a:pPr>
              <a:buNone/>
            </a:pPr>
            <a:endParaRPr lang="hu-HU" sz="6200" dirty="0"/>
          </a:p>
          <a:p>
            <a:pPr lvl="0"/>
            <a:r>
              <a:rPr lang="hu-HU" sz="6200" dirty="0"/>
              <a:t>A </a:t>
            </a:r>
            <a:r>
              <a:rPr lang="hu-HU" sz="6200" dirty="0" err="1"/>
              <a:t>HACS-ok</a:t>
            </a:r>
            <a:r>
              <a:rPr lang="hu-HU" sz="6200" dirty="0"/>
              <a:t> önállósága a döntéshozatalban </a:t>
            </a:r>
            <a:r>
              <a:rPr lang="hu-HU" sz="6200" dirty="0" smtClean="0"/>
              <a:t>korlátozott, a </a:t>
            </a:r>
            <a:r>
              <a:rPr lang="hu-HU" sz="6200" dirty="0"/>
              <a:t>központi irányítás kontrollja erős.</a:t>
            </a:r>
          </a:p>
          <a:p>
            <a:pPr lvl="0"/>
            <a:r>
              <a:rPr lang="hu-HU" sz="6200" dirty="0" smtClean="0"/>
              <a:t>A </a:t>
            </a:r>
            <a:r>
              <a:rPr lang="hu-HU" sz="6200" dirty="0" err="1"/>
              <a:t>HACS-ok</a:t>
            </a:r>
            <a:r>
              <a:rPr lang="hu-HU" sz="6200" dirty="0"/>
              <a:t> inkább </a:t>
            </a:r>
            <a:r>
              <a:rPr lang="hu-HU" sz="6200" dirty="0" smtClean="0"/>
              <a:t>végrehajtók</a:t>
            </a:r>
            <a:r>
              <a:rPr lang="hu-HU" sz="6200" dirty="0"/>
              <a:t>.</a:t>
            </a:r>
          </a:p>
          <a:p>
            <a:r>
              <a:rPr lang="hu-HU" sz="6200" dirty="0" smtClean="0"/>
              <a:t>Az </a:t>
            </a:r>
            <a:r>
              <a:rPr lang="hu-HU" sz="6200" dirty="0"/>
              <a:t>MVH </a:t>
            </a:r>
            <a:r>
              <a:rPr lang="hu-HU" sz="6200" dirty="0" smtClean="0"/>
              <a:t>„</a:t>
            </a:r>
            <a:r>
              <a:rPr lang="hu-HU" sz="6200" i="1" dirty="0"/>
              <a:t>túl sok felesleges intézkedést, adminisztrációt erőltet bele a rendszerbe”. </a:t>
            </a:r>
            <a:endParaRPr lang="hu-HU" sz="6200" dirty="0"/>
          </a:p>
          <a:p>
            <a:pPr lvl="0">
              <a:buNone/>
            </a:pPr>
            <a:endParaRPr lang="hu-HU" sz="6200" b="1" dirty="0" smtClean="0"/>
          </a:p>
          <a:p>
            <a:pPr lvl="0">
              <a:buNone/>
            </a:pPr>
            <a:endParaRPr lang="hu-HU" sz="3600" dirty="0" smtClean="0"/>
          </a:p>
          <a:p>
            <a:pPr lvl="0">
              <a:buNone/>
            </a:pPr>
            <a:endParaRPr lang="hu-HU" sz="3600" dirty="0"/>
          </a:p>
          <a:p>
            <a:pPr lvl="0">
              <a:buNone/>
            </a:pPr>
            <a:endParaRPr lang="hu-HU" sz="3600" dirty="0" smtClean="0"/>
          </a:p>
          <a:p>
            <a:pPr lvl="0">
              <a:buNone/>
            </a:pPr>
            <a:endParaRPr lang="hu-HU" sz="8000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hu-HU" sz="3200" i="1" cap="all" dirty="0" smtClean="0">
                <a:solidFill>
                  <a:schemeClr val="accent1">
                    <a:lumMod val="50000"/>
                  </a:schemeClr>
                </a:solidFill>
              </a:rPr>
              <a:t>3. Partnerség</a:t>
            </a:r>
            <a:endParaRPr lang="hu-HU" sz="3200" i="1" cap="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4032447"/>
          </a:xfrm>
        </p:spPr>
        <p:txBody>
          <a:bodyPr>
            <a:normAutofit fontScale="85000" lnSpcReduction="10000"/>
          </a:bodyPr>
          <a:lstStyle/>
          <a:p>
            <a:r>
              <a:rPr lang="hu-HU" sz="2600" dirty="0"/>
              <a:t>A helyi akciócsoportok alapja a helyi önkormányzatok, vállalkozók, társadalmi szervezetek és magánszemélyek partnersége. Ebben az együttműködési rendszerben kell elkészülnie a </a:t>
            </a:r>
            <a:r>
              <a:rPr lang="hu-HU" sz="2600" i="1" dirty="0"/>
              <a:t>helyi vidékfejlesztési terv</a:t>
            </a:r>
            <a:r>
              <a:rPr lang="hu-HU" sz="2600" dirty="0"/>
              <a:t>nek és ebben kell a tervben foglaltakat megvalósítani. </a:t>
            </a:r>
            <a:endParaRPr lang="hu-HU" sz="2600" dirty="0" smtClean="0"/>
          </a:p>
          <a:p>
            <a:r>
              <a:rPr lang="hu-HU" sz="2600" dirty="0" smtClean="0"/>
              <a:t>A </a:t>
            </a:r>
            <a:r>
              <a:rPr lang="hu-HU" sz="2600" dirty="0"/>
              <a:t>szabályozás szintjén </a:t>
            </a:r>
            <a:r>
              <a:rPr lang="hu-HU" sz="2600" dirty="0" smtClean="0"/>
              <a:t>még </a:t>
            </a:r>
            <a:r>
              <a:rPr lang="hu-HU" sz="2600" dirty="0"/>
              <a:t>minden rendben van. </a:t>
            </a:r>
          </a:p>
          <a:p>
            <a:r>
              <a:rPr lang="hu-HU" sz="2600" dirty="0"/>
              <a:t>Ahogy az alulról építkezéshez, úgy a háromoldalú partnerséghez is szükség van </a:t>
            </a:r>
            <a:r>
              <a:rPr lang="hu-HU" sz="2600" dirty="0" smtClean="0"/>
              <a:t>a </a:t>
            </a:r>
            <a:r>
              <a:rPr lang="hu-HU" sz="2600" b="1" dirty="0"/>
              <a:t>helyi érdekeltségre</a:t>
            </a:r>
            <a:r>
              <a:rPr lang="hu-HU" sz="2600" dirty="0"/>
              <a:t>. </a:t>
            </a:r>
            <a:endParaRPr lang="hu-HU" sz="2600" dirty="0" smtClean="0"/>
          </a:p>
          <a:p>
            <a:r>
              <a:rPr lang="hu-HU" sz="2600" dirty="0" smtClean="0"/>
              <a:t>A </a:t>
            </a:r>
            <a:r>
              <a:rPr lang="hu-HU" sz="2600" dirty="0"/>
              <a:t>magyar gyakorlatában </a:t>
            </a:r>
            <a:endParaRPr lang="hu-HU" sz="2600" dirty="0" smtClean="0"/>
          </a:p>
          <a:p>
            <a:pPr lvl="1"/>
            <a:r>
              <a:rPr lang="hu-HU" sz="2600" dirty="0" smtClean="0"/>
              <a:t>az </a:t>
            </a:r>
            <a:r>
              <a:rPr lang="hu-HU" sz="2600" dirty="0"/>
              <a:t>önkormányzati szféra aktivitása a </a:t>
            </a:r>
            <a:r>
              <a:rPr lang="hu-HU" sz="2600" dirty="0" smtClean="0"/>
              <a:t>legerőteljesebb, </a:t>
            </a:r>
          </a:p>
          <a:p>
            <a:pPr lvl="1"/>
            <a:r>
              <a:rPr lang="hu-HU" sz="2600" dirty="0"/>
              <a:t>a</a:t>
            </a:r>
            <a:r>
              <a:rPr lang="hu-HU" sz="2600" dirty="0" smtClean="0"/>
              <a:t> </a:t>
            </a:r>
            <a:r>
              <a:rPr lang="hu-HU" sz="2600" dirty="0"/>
              <a:t>civil szféra aktivitása változó, </a:t>
            </a:r>
            <a:endParaRPr lang="hu-HU" sz="2600" dirty="0" smtClean="0"/>
          </a:p>
          <a:p>
            <a:pPr lvl="1"/>
            <a:r>
              <a:rPr lang="hu-HU" sz="2600" dirty="0" smtClean="0"/>
              <a:t>a </a:t>
            </a:r>
            <a:r>
              <a:rPr lang="hu-HU" sz="2600" dirty="0"/>
              <a:t>vállalkozók </a:t>
            </a:r>
            <a:r>
              <a:rPr lang="hu-HU" sz="2600" dirty="0" smtClean="0"/>
              <a:t>érdeklődése gyenge. </a:t>
            </a:r>
            <a:endParaRPr lang="hu-HU" sz="2600" dirty="0"/>
          </a:p>
          <a:p>
            <a:endParaRPr lang="hu-H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768</Words>
  <Application>Microsoft Office PowerPoint</Application>
  <PresentationFormat>Diavetítés a képernyőre (4:3 oldalarány)</PresentationFormat>
  <Paragraphs>139</Paragraphs>
  <Slides>16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Office-téma</vt:lpstr>
      <vt:lpstr>A Leader program problémái Magyarországon</vt:lpstr>
      <vt:lpstr>Célok</vt:lpstr>
      <vt:lpstr>Előzmények</vt:lpstr>
      <vt:lpstr>A Leader-források növekedése</vt:lpstr>
      <vt:lpstr>Leader-alapelvek</vt:lpstr>
      <vt:lpstr>1. területiség</vt:lpstr>
      <vt:lpstr>Akciócsoportok és választási körzetek</vt:lpstr>
      <vt:lpstr>2. Decentralizáció - szubszidiaritás</vt:lpstr>
      <vt:lpstr>3. Partnerség</vt:lpstr>
      <vt:lpstr>4. Innováció</vt:lpstr>
      <vt:lpstr>HELYI VIDÉKFEJLESZTÉSI STARTÉGIA</vt:lpstr>
      <vt:lpstr>A vidék fejlődését akadályozó tényezők</vt:lpstr>
      <vt:lpstr>HACS-ok feladatai</vt:lpstr>
      <vt:lpstr>Finanszírozás</vt:lpstr>
      <vt:lpstr>További problémák</vt:lpstr>
      <vt:lpstr>összegzés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Leader program problémái Magyarországon</dc:title>
  <dc:creator>Admin</dc:creator>
  <cp:lastModifiedBy>Admin</cp:lastModifiedBy>
  <cp:revision>44</cp:revision>
  <dcterms:created xsi:type="dcterms:W3CDTF">2012-05-07T08:17:15Z</dcterms:created>
  <dcterms:modified xsi:type="dcterms:W3CDTF">2012-05-17T08:21:03Z</dcterms:modified>
</cp:coreProperties>
</file>